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61" r:id="rId3"/>
    <p:sldId id="380" r:id="rId4"/>
    <p:sldId id="362" r:id="rId5"/>
    <p:sldId id="373" r:id="rId6"/>
    <p:sldId id="356" r:id="rId7"/>
    <p:sldId id="372" r:id="rId8"/>
    <p:sldId id="370" r:id="rId9"/>
    <p:sldId id="371" r:id="rId10"/>
    <p:sldId id="363" r:id="rId11"/>
    <p:sldId id="374" r:id="rId12"/>
    <p:sldId id="381" r:id="rId13"/>
    <p:sldId id="378" r:id="rId14"/>
    <p:sldId id="375" r:id="rId15"/>
    <p:sldId id="377" r:id="rId16"/>
    <p:sldId id="383" r:id="rId17"/>
    <p:sldId id="384" r:id="rId18"/>
    <p:sldId id="369" r:id="rId19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5FBD7"/>
    <a:srgbClr val="E1F385"/>
    <a:srgbClr val="CEF2F6"/>
    <a:srgbClr val="D8F62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15" autoAdjust="0"/>
    <p:restoredTop sz="93428" autoAdjust="0"/>
  </p:normalViewPr>
  <p:slideViewPr>
    <p:cSldViewPr>
      <p:cViewPr>
        <p:scale>
          <a:sx n="77" d="100"/>
          <a:sy n="77" d="100"/>
        </p:scale>
        <p:origin x="-1440" y="-20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CB5EB9-FA87-46F7-9FFB-E0B34841FC7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E10BF8-1468-469E-A827-5FEBAA687A0B}">
      <dgm:prSet phldrT="[Текст]" custT="1"/>
      <dgm:spPr/>
      <dgm:t>
        <a:bodyPr/>
        <a:lstStyle/>
        <a:p>
          <a:r>
            <a:rPr lang="ru-RU" sz="3200" dirty="0" smtClean="0">
              <a:solidFill>
                <a:schemeClr val="tx1"/>
              </a:solidFill>
            </a:rPr>
            <a:t>Степнянское сельское поселение</a:t>
          </a:r>
          <a:endParaRPr lang="ru-RU" sz="3200" dirty="0">
            <a:solidFill>
              <a:schemeClr val="tx1"/>
            </a:solidFill>
          </a:endParaRPr>
        </a:p>
      </dgm:t>
    </dgm:pt>
    <dgm:pt modelId="{3C766E85-9CA7-4173-86E6-F8F8EB8F5225}" type="parTrans" cxnId="{1754ABA3-6224-4860-8F4E-34B12D878C47}">
      <dgm:prSet/>
      <dgm:spPr/>
      <dgm:t>
        <a:bodyPr/>
        <a:lstStyle/>
        <a:p>
          <a:endParaRPr lang="ru-RU"/>
        </a:p>
      </dgm:t>
    </dgm:pt>
    <dgm:pt modelId="{9EA0C024-9239-4DCC-946C-62EBE71BCF77}" type="sibTrans" cxnId="{1754ABA3-6224-4860-8F4E-34B12D878C47}">
      <dgm:prSet/>
      <dgm:spPr/>
      <dgm:t>
        <a:bodyPr/>
        <a:lstStyle/>
        <a:p>
          <a:endParaRPr lang="ru-RU"/>
        </a:p>
      </dgm:t>
    </dgm:pt>
    <dgm:pt modelId="{4E4363E4-FA57-4A23-AD9D-9263BF9E29F4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Поселок совхоза «2-я Пятилетка» </a:t>
          </a:r>
          <a:endParaRPr lang="ru-RU" dirty="0">
            <a:solidFill>
              <a:schemeClr val="tx1"/>
            </a:solidFill>
          </a:endParaRPr>
        </a:p>
      </dgm:t>
    </dgm:pt>
    <dgm:pt modelId="{79954075-0BB1-4E37-A63D-0EE33DFB614E}" type="parTrans" cxnId="{0E032B1F-7E20-4835-8E9E-1C803A3E0515}">
      <dgm:prSet/>
      <dgm:spPr/>
      <dgm:t>
        <a:bodyPr/>
        <a:lstStyle/>
        <a:p>
          <a:endParaRPr lang="ru-RU"/>
        </a:p>
      </dgm:t>
    </dgm:pt>
    <dgm:pt modelId="{FA1BA24F-74D3-4249-8850-B7640661E19F}" type="sibTrans" cxnId="{0E032B1F-7E20-4835-8E9E-1C803A3E0515}">
      <dgm:prSet/>
      <dgm:spPr/>
      <dgm:t>
        <a:bodyPr/>
        <a:lstStyle/>
        <a:p>
          <a:endParaRPr lang="ru-RU"/>
        </a:p>
      </dgm:t>
    </dgm:pt>
    <dgm:pt modelId="{6A5C9894-9BA8-4484-B2C3-F88ED9C32C79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Хутор </a:t>
          </a:r>
          <a:r>
            <a:rPr lang="ru-RU" dirty="0" err="1" smtClean="0">
              <a:solidFill>
                <a:schemeClr val="tx1"/>
              </a:solidFill>
            </a:rPr>
            <a:t>Березово</a:t>
          </a:r>
          <a:r>
            <a:rPr lang="ru-RU" dirty="0" smtClean="0">
              <a:solidFill>
                <a:schemeClr val="tx1"/>
              </a:solidFill>
            </a:rPr>
            <a:t> </a:t>
          </a:r>
          <a:endParaRPr lang="ru-RU" dirty="0">
            <a:solidFill>
              <a:schemeClr val="tx1"/>
            </a:solidFill>
          </a:endParaRPr>
        </a:p>
      </dgm:t>
    </dgm:pt>
    <dgm:pt modelId="{AD6CFDBB-0E36-40F3-8538-D2CA8BDC470F}" type="parTrans" cxnId="{5D03B763-FECB-41C0-8DB0-BB1FE7C348DA}">
      <dgm:prSet/>
      <dgm:spPr/>
      <dgm:t>
        <a:bodyPr/>
        <a:lstStyle/>
        <a:p>
          <a:endParaRPr lang="ru-RU"/>
        </a:p>
      </dgm:t>
    </dgm:pt>
    <dgm:pt modelId="{F8F7F048-23DE-458F-8637-1F74C61876B2}" type="sibTrans" cxnId="{5D03B763-FECB-41C0-8DB0-BB1FE7C348DA}">
      <dgm:prSet/>
      <dgm:spPr/>
      <dgm:t>
        <a:bodyPr/>
        <a:lstStyle/>
        <a:p>
          <a:endParaRPr lang="ru-RU"/>
        </a:p>
      </dgm:t>
    </dgm:pt>
    <dgm:pt modelId="{5D8B8B34-DA00-4523-986D-9E64B79A5B9B}" type="pres">
      <dgm:prSet presAssocID="{80CB5EB9-FA87-46F7-9FFB-E0B34841FC7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DC52EA1-C939-4864-9ED5-59F1446ECDCF}" type="pres">
      <dgm:prSet presAssocID="{37E10BF8-1468-469E-A827-5FEBAA687A0B}" presName="hierRoot1" presStyleCnt="0">
        <dgm:presLayoutVars>
          <dgm:hierBranch val="init"/>
        </dgm:presLayoutVars>
      </dgm:prSet>
      <dgm:spPr/>
    </dgm:pt>
    <dgm:pt modelId="{31D530B1-0891-48B9-8E8A-35912266C05F}" type="pres">
      <dgm:prSet presAssocID="{37E10BF8-1468-469E-A827-5FEBAA687A0B}" presName="rootComposite1" presStyleCnt="0"/>
      <dgm:spPr/>
    </dgm:pt>
    <dgm:pt modelId="{46930037-C1B1-44BA-96FA-2F0B845E24FA}" type="pres">
      <dgm:prSet presAssocID="{37E10BF8-1468-469E-A827-5FEBAA687A0B}" presName="rootText1" presStyleLbl="node0" presStyleIdx="0" presStyleCnt="1" custScaleX="434013" custScaleY="50235" custLinFactNeighborX="-3240" custLinFactNeighborY="54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61E393-1E97-47D6-A2FA-180F90EC2922}" type="pres">
      <dgm:prSet presAssocID="{37E10BF8-1468-469E-A827-5FEBAA687A0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D2B85CD-8C76-438C-ACB7-A1B86BB4E995}" type="pres">
      <dgm:prSet presAssocID="{37E10BF8-1468-469E-A827-5FEBAA687A0B}" presName="hierChild2" presStyleCnt="0"/>
      <dgm:spPr/>
    </dgm:pt>
    <dgm:pt modelId="{3FF40192-890C-4BCF-AA05-9187403F846D}" type="pres">
      <dgm:prSet presAssocID="{79954075-0BB1-4E37-A63D-0EE33DFB614E}" presName="Name37" presStyleLbl="parChTrans1D2" presStyleIdx="0" presStyleCnt="2"/>
      <dgm:spPr/>
      <dgm:t>
        <a:bodyPr/>
        <a:lstStyle/>
        <a:p>
          <a:endParaRPr lang="ru-RU"/>
        </a:p>
      </dgm:t>
    </dgm:pt>
    <dgm:pt modelId="{A65AB9D6-E60F-474F-9B29-AAD6AC139A37}" type="pres">
      <dgm:prSet presAssocID="{4E4363E4-FA57-4A23-AD9D-9263BF9E29F4}" presName="hierRoot2" presStyleCnt="0">
        <dgm:presLayoutVars>
          <dgm:hierBranch val="init"/>
        </dgm:presLayoutVars>
      </dgm:prSet>
      <dgm:spPr/>
    </dgm:pt>
    <dgm:pt modelId="{1F4E9079-B787-4711-B28E-58F5F24E8608}" type="pres">
      <dgm:prSet presAssocID="{4E4363E4-FA57-4A23-AD9D-9263BF9E29F4}" presName="rootComposite" presStyleCnt="0"/>
      <dgm:spPr/>
    </dgm:pt>
    <dgm:pt modelId="{C590C023-EC01-474E-973E-39BF9BD0CA5D}" type="pres">
      <dgm:prSet presAssocID="{4E4363E4-FA57-4A23-AD9D-9263BF9E29F4}" presName="rootText" presStyleLbl="node2" presStyleIdx="0" presStyleCnt="2" custScaleX="140191" custScaleY="575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C0A5E2A-379D-45B2-8670-C731493348D3}" type="pres">
      <dgm:prSet presAssocID="{4E4363E4-FA57-4A23-AD9D-9263BF9E29F4}" presName="rootConnector" presStyleLbl="node2" presStyleIdx="0" presStyleCnt="2"/>
      <dgm:spPr/>
      <dgm:t>
        <a:bodyPr/>
        <a:lstStyle/>
        <a:p>
          <a:endParaRPr lang="ru-RU"/>
        </a:p>
      </dgm:t>
    </dgm:pt>
    <dgm:pt modelId="{2AFDC949-9AAC-48DA-8F18-6CE52B8DA106}" type="pres">
      <dgm:prSet presAssocID="{4E4363E4-FA57-4A23-AD9D-9263BF9E29F4}" presName="hierChild4" presStyleCnt="0"/>
      <dgm:spPr/>
    </dgm:pt>
    <dgm:pt modelId="{06F400CE-4C0C-41DB-8BF4-BF614BE5FA32}" type="pres">
      <dgm:prSet presAssocID="{4E4363E4-FA57-4A23-AD9D-9263BF9E29F4}" presName="hierChild5" presStyleCnt="0"/>
      <dgm:spPr/>
    </dgm:pt>
    <dgm:pt modelId="{28A84D75-3145-471E-946F-57242FD5FFFE}" type="pres">
      <dgm:prSet presAssocID="{AD6CFDBB-0E36-40F3-8538-D2CA8BDC470F}" presName="Name37" presStyleLbl="parChTrans1D2" presStyleIdx="1" presStyleCnt="2"/>
      <dgm:spPr/>
      <dgm:t>
        <a:bodyPr/>
        <a:lstStyle/>
        <a:p>
          <a:endParaRPr lang="ru-RU"/>
        </a:p>
      </dgm:t>
    </dgm:pt>
    <dgm:pt modelId="{1D60BD18-AABC-46F4-97EC-2A5C3B7280C2}" type="pres">
      <dgm:prSet presAssocID="{6A5C9894-9BA8-4484-B2C3-F88ED9C32C79}" presName="hierRoot2" presStyleCnt="0">
        <dgm:presLayoutVars>
          <dgm:hierBranch val="init"/>
        </dgm:presLayoutVars>
      </dgm:prSet>
      <dgm:spPr/>
    </dgm:pt>
    <dgm:pt modelId="{6507851F-D792-4D5B-BD32-CDA7D39BAF53}" type="pres">
      <dgm:prSet presAssocID="{6A5C9894-9BA8-4484-B2C3-F88ED9C32C79}" presName="rootComposite" presStyleCnt="0"/>
      <dgm:spPr/>
    </dgm:pt>
    <dgm:pt modelId="{50714949-ADD2-4D37-805C-00E57C8B9C10}" type="pres">
      <dgm:prSet presAssocID="{6A5C9894-9BA8-4484-B2C3-F88ED9C32C79}" presName="rootText" presStyleLbl="node2" presStyleIdx="1" presStyleCnt="2" custScaleY="575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EEAD77-F8BD-42B2-B9F6-ACFFB76D6FDD}" type="pres">
      <dgm:prSet presAssocID="{6A5C9894-9BA8-4484-B2C3-F88ED9C32C79}" presName="rootConnector" presStyleLbl="node2" presStyleIdx="1" presStyleCnt="2"/>
      <dgm:spPr/>
      <dgm:t>
        <a:bodyPr/>
        <a:lstStyle/>
        <a:p>
          <a:endParaRPr lang="ru-RU"/>
        </a:p>
      </dgm:t>
    </dgm:pt>
    <dgm:pt modelId="{D39339FA-7EF5-40BD-960B-2436CBD98656}" type="pres">
      <dgm:prSet presAssocID="{6A5C9894-9BA8-4484-B2C3-F88ED9C32C79}" presName="hierChild4" presStyleCnt="0"/>
      <dgm:spPr/>
    </dgm:pt>
    <dgm:pt modelId="{32D96878-70AC-4346-A9A8-3741011C9BD6}" type="pres">
      <dgm:prSet presAssocID="{6A5C9894-9BA8-4484-B2C3-F88ED9C32C79}" presName="hierChild5" presStyleCnt="0"/>
      <dgm:spPr/>
    </dgm:pt>
    <dgm:pt modelId="{4206ABA5-D513-4286-8465-4BAABC90F078}" type="pres">
      <dgm:prSet presAssocID="{37E10BF8-1468-469E-A827-5FEBAA687A0B}" presName="hierChild3" presStyleCnt="0"/>
      <dgm:spPr/>
    </dgm:pt>
  </dgm:ptLst>
  <dgm:cxnLst>
    <dgm:cxn modelId="{0E032B1F-7E20-4835-8E9E-1C803A3E0515}" srcId="{37E10BF8-1468-469E-A827-5FEBAA687A0B}" destId="{4E4363E4-FA57-4A23-AD9D-9263BF9E29F4}" srcOrd="0" destOrd="0" parTransId="{79954075-0BB1-4E37-A63D-0EE33DFB614E}" sibTransId="{FA1BA24F-74D3-4249-8850-B7640661E19F}"/>
    <dgm:cxn modelId="{B530E209-8007-40F7-B779-09A9E3841E13}" type="presOf" srcId="{6A5C9894-9BA8-4484-B2C3-F88ED9C32C79}" destId="{6EEEAD77-F8BD-42B2-B9F6-ACFFB76D6FDD}" srcOrd="1" destOrd="0" presId="urn:microsoft.com/office/officeart/2005/8/layout/orgChart1"/>
    <dgm:cxn modelId="{9314D17C-CEFD-4BF5-8458-FF4C0D7B6816}" type="presOf" srcId="{AD6CFDBB-0E36-40F3-8538-D2CA8BDC470F}" destId="{28A84D75-3145-471E-946F-57242FD5FFFE}" srcOrd="0" destOrd="0" presId="urn:microsoft.com/office/officeart/2005/8/layout/orgChart1"/>
    <dgm:cxn modelId="{8F9393A3-D60F-47A3-9D1C-919715BC5718}" type="presOf" srcId="{37E10BF8-1468-469E-A827-5FEBAA687A0B}" destId="{4661E393-1E97-47D6-A2FA-180F90EC2922}" srcOrd="1" destOrd="0" presId="urn:microsoft.com/office/officeart/2005/8/layout/orgChart1"/>
    <dgm:cxn modelId="{79F6DC8B-4867-4845-A3B9-4649C369134A}" type="presOf" srcId="{80CB5EB9-FA87-46F7-9FFB-E0B34841FC7F}" destId="{5D8B8B34-DA00-4523-986D-9E64B79A5B9B}" srcOrd="0" destOrd="0" presId="urn:microsoft.com/office/officeart/2005/8/layout/orgChart1"/>
    <dgm:cxn modelId="{A4394BD0-C6FC-486D-8EC9-2B8E02ECF8BE}" type="presOf" srcId="{4E4363E4-FA57-4A23-AD9D-9263BF9E29F4}" destId="{FC0A5E2A-379D-45B2-8670-C731493348D3}" srcOrd="1" destOrd="0" presId="urn:microsoft.com/office/officeart/2005/8/layout/orgChart1"/>
    <dgm:cxn modelId="{1754ABA3-6224-4860-8F4E-34B12D878C47}" srcId="{80CB5EB9-FA87-46F7-9FFB-E0B34841FC7F}" destId="{37E10BF8-1468-469E-A827-5FEBAA687A0B}" srcOrd="0" destOrd="0" parTransId="{3C766E85-9CA7-4173-86E6-F8F8EB8F5225}" sibTransId="{9EA0C024-9239-4DCC-946C-62EBE71BCF77}"/>
    <dgm:cxn modelId="{2178F86B-BB25-4136-8CC4-163FF8656010}" type="presOf" srcId="{79954075-0BB1-4E37-A63D-0EE33DFB614E}" destId="{3FF40192-890C-4BCF-AA05-9187403F846D}" srcOrd="0" destOrd="0" presId="urn:microsoft.com/office/officeart/2005/8/layout/orgChart1"/>
    <dgm:cxn modelId="{5D03B763-FECB-41C0-8DB0-BB1FE7C348DA}" srcId="{37E10BF8-1468-469E-A827-5FEBAA687A0B}" destId="{6A5C9894-9BA8-4484-B2C3-F88ED9C32C79}" srcOrd="1" destOrd="0" parTransId="{AD6CFDBB-0E36-40F3-8538-D2CA8BDC470F}" sibTransId="{F8F7F048-23DE-458F-8637-1F74C61876B2}"/>
    <dgm:cxn modelId="{0D3DDD51-07F1-4851-B4D9-5DA81D242947}" type="presOf" srcId="{4E4363E4-FA57-4A23-AD9D-9263BF9E29F4}" destId="{C590C023-EC01-474E-973E-39BF9BD0CA5D}" srcOrd="0" destOrd="0" presId="urn:microsoft.com/office/officeart/2005/8/layout/orgChart1"/>
    <dgm:cxn modelId="{FDB3141A-7A28-43CB-B6D4-B5472C404F84}" type="presOf" srcId="{6A5C9894-9BA8-4484-B2C3-F88ED9C32C79}" destId="{50714949-ADD2-4D37-805C-00E57C8B9C10}" srcOrd="0" destOrd="0" presId="urn:microsoft.com/office/officeart/2005/8/layout/orgChart1"/>
    <dgm:cxn modelId="{3C1DEAEB-E4B8-4CC9-983B-65297A2F2144}" type="presOf" srcId="{37E10BF8-1468-469E-A827-5FEBAA687A0B}" destId="{46930037-C1B1-44BA-96FA-2F0B845E24FA}" srcOrd="0" destOrd="0" presId="urn:microsoft.com/office/officeart/2005/8/layout/orgChart1"/>
    <dgm:cxn modelId="{DAB435A5-3507-414A-8607-5B8D35FCB65B}" type="presParOf" srcId="{5D8B8B34-DA00-4523-986D-9E64B79A5B9B}" destId="{2DC52EA1-C939-4864-9ED5-59F1446ECDCF}" srcOrd="0" destOrd="0" presId="urn:microsoft.com/office/officeart/2005/8/layout/orgChart1"/>
    <dgm:cxn modelId="{2CF6427A-289E-4F7F-9EA2-94E12F9006DD}" type="presParOf" srcId="{2DC52EA1-C939-4864-9ED5-59F1446ECDCF}" destId="{31D530B1-0891-48B9-8E8A-35912266C05F}" srcOrd="0" destOrd="0" presId="urn:microsoft.com/office/officeart/2005/8/layout/orgChart1"/>
    <dgm:cxn modelId="{CD87808F-6294-47D1-A310-0639DFFB4656}" type="presParOf" srcId="{31D530B1-0891-48B9-8E8A-35912266C05F}" destId="{46930037-C1B1-44BA-96FA-2F0B845E24FA}" srcOrd="0" destOrd="0" presId="urn:microsoft.com/office/officeart/2005/8/layout/orgChart1"/>
    <dgm:cxn modelId="{57D495C4-05FA-40A0-B68B-C8EB41E0BFF9}" type="presParOf" srcId="{31D530B1-0891-48B9-8E8A-35912266C05F}" destId="{4661E393-1E97-47D6-A2FA-180F90EC2922}" srcOrd="1" destOrd="0" presId="urn:microsoft.com/office/officeart/2005/8/layout/orgChart1"/>
    <dgm:cxn modelId="{D24485B5-4ABF-459E-8357-F46DD9333E13}" type="presParOf" srcId="{2DC52EA1-C939-4864-9ED5-59F1446ECDCF}" destId="{6D2B85CD-8C76-438C-ACB7-A1B86BB4E995}" srcOrd="1" destOrd="0" presId="urn:microsoft.com/office/officeart/2005/8/layout/orgChart1"/>
    <dgm:cxn modelId="{BDBB1F8F-FE8E-47AA-B3D8-577B47D8134E}" type="presParOf" srcId="{6D2B85CD-8C76-438C-ACB7-A1B86BB4E995}" destId="{3FF40192-890C-4BCF-AA05-9187403F846D}" srcOrd="0" destOrd="0" presId="urn:microsoft.com/office/officeart/2005/8/layout/orgChart1"/>
    <dgm:cxn modelId="{E46F2EE0-52F7-40B7-BC5C-32310ED33155}" type="presParOf" srcId="{6D2B85CD-8C76-438C-ACB7-A1B86BB4E995}" destId="{A65AB9D6-E60F-474F-9B29-AAD6AC139A37}" srcOrd="1" destOrd="0" presId="urn:microsoft.com/office/officeart/2005/8/layout/orgChart1"/>
    <dgm:cxn modelId="{80A99660-D25C-4BC3-BFC8-26FD54FB0EA7}" type="presParOf" srcId="{A65AB9D6-E60F-474F-9B29-AAD6AC139A37}" destId="{1F4E9079-B787-4711-B28E-58F5F24E8608}" srcOrd="0" destOrd="0" presId="urn:microsoft.com/office/officeart/2005/8/layout/orgChart1"/>
    <dgm:cxn modelId="{02A3764C-4028-43D9-A395-6D95516E2E59}" type="presParOf" srcId="{1F4E9079-B787-4711-B28E-58F5F24E8608}" destId="{C590C023-EC01-474E-973E-39BF9BD0CA5D}" srcOrd="0" destOrd="0" presId="urn:microsoft.com/office/officeart/2005/8/layout/orgChart1"/>
    <dgm:cxn modelId="{4E0459ED-CF47-4157-B3AD-3A0F8264DD24}" type="presParOf" srcId="{1F4E9079-B787-4711-B28E-58F5F24E8608}" destId="{FC0A5E2A-379D-45B2-8670-C731493348D3}" srcOrd="1" destOrd="0" presId="urn:microsoft.com/office/officeart/2005/8/layout/orgChart1"/>
    <dgm:cxn modelId="{1E1CEF96-F83A-41D3-9825-8364A7E3C3F5}" type="presParOf" srcId="{A65AB9D6-E60F-474F-9B29-AAD6AC139A37}" destId="{2AFDC949-9AAC-48DA-8F18-6CE52B8DA106}" srcOrd="1" destOrd="0" presId="urn:microsoft.com/office/officeart/2005/8/layout/orgChart1"/>
    <dgm:cxn modelId="{DC33E23D-9326-48BA-AAB0-050EF610577B}" type="presParOf" srcId="{A65AB9D6-E60F-474F-9B29-AAD6AC139A37}" destId="{06F400CE-4C0C-41DB-8BF4-BF614BE5FA32}" srcOrd="2" destOrd="0" presId="urn:microsoft.com/office/officeart/2005/8/layout/orgChart1"/>
    <dgm:cxn modelId="{BEC23689-F7EA-407A-BCD9-CCC2E9D209A3}" type="presParOf" srcId="{6D2B85CD-8C76-438C-ACB7-A1B86BB4E995}" destId="{28A84D75-3145-471E-946F-57242FD5FFFE}" srcOrd="2" destOrd="0" presId="urn:microsoft.com/office/officeart/2005/8/layout/orgChart1"/>
    <dgm:cxn modelId="{82F27407-458F-403B-89D2-32694A14F61E}" type="presParOf" srcId="{6D2B85CD-8C76-438C-ACB7-A1B86BB4E995}" destId="{1D60BD18-AABC-46F4-97EC-2A5C3B7280C2}" srcOrd="3" destOrd="0" presId="urn:microsoft.com/office/officeart/2005/8/layout/orgChart1"/>
    <dgm:cxn modelId="{66CA6FF0-0B53-426F-948C-FC38455140ED}" type="presParOf" srcId="{1D60BD18-AABC-46F4-97EC-2A5C3B7280C2}" destId="{6507851F-D792-4D5B-BD32-CDA7D39BAF53}" srcOrd="0" destOrd="0" presId="urn:microsoft.com/office/officeart/2005/8/layout/orgChart1"/>
    <dgm:cxn modelId="{57F2B86D-BF50-4F51-B0BD-DCA38AD818A5}" type="presParOf" srcId="{6507851F-D792-4D5B-BD32-CDA7D39BAF53}" destId="{50714949-ADD2-4D37-805C-00E57C8B9C10}" srcOrd="0" destOrd="0" presId="urn:microsoft.com/office/officeart/2005/8/layout/orgChart1"/>
    <dgm:cxn modelId="{19027058-1426-4903-8E8B-761BFE467557}" type="presParOf" srcId="{6507851F-D792-4D5B-BD32-CDA7D39BAF53}" destId="{6EEEAD77-F8BD-42B2-B9F6-ACFFB76D6FDD}" srcOrd="1" destOrd="0" presId="urn:microsoft.com/office/officeart/2005/8/layout/orgChart1"/>
    <dgm:cxn modelId="{F9DA48E5-7838-47FF-82DA-E90C1E8DF8E0}" type="presParOf" srcId="{1D60BD18-AABC-46F4-97EC-2A5C3B7280C2}" destId="{D39339FA-7EF5-40BD-960B-2436CBD98656}" srcOrd="1" destOrd="0" presId="urn:microsoft.com/office/officeart/2005/8/layout/orgChart1"/>
    <dgm:cxn modelId="{8FB99310-A2C0-4603-B376-ED6E675197C0}" type="presParOf" srcId="{1D60BD18-AABC-46F4-97EC-2A5C3B7280C2}" destId="{32D96878-70AC-4346-A9A8-3741011C9BD6}" srcOrd="2" destOrd="0" presId="urn:microsoft.com/office/officeart/2005/8/layout/orgChart1"/>
    <dgm:cxn modelId="{06AB8E0D-D5F3-49F5-B90C-7D9C34F4A2E8}" type="presParOf" srcId="{2DC52EA1-C939-4864-9ED5-59F1446ECDCF}" destId="{4206ABA5-D513-4286-8465-4BAABC90F07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A84D75-3145-471E-946F-57242FD5FFFE}">
      <dsp:nvSpPr>
        <dsp:cNvPr id="0" name=""/>
        <dsp:cNvSpPr/>
      </dsp:nvSpPr>
      <dsp:spPr>
        <a:xfrm>
          <a:off x="4596236" y="795103"/>
          <a:ext cx="3750095" cy="4243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304"/>
              </a:lnTo>
              <a:lnTo>
                <a:pt x="3750095" y="212304"/>
              </a:lnTo>
              <a:lnTo>
                <a:pt x="3750095" y="4243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FA30CC-F7DD-41A4-82F4-5591DE1ECB09}">
      <dsp:nvSpPr>
        <dsp:cNvPr id="0" name=""/>
        <dsp:cNvSpPr/>
      </dsp:nvSpPr>
      <dsp:spPr>
        <a:xfrm>
          <a:off x="4596236" y="795103"/>
          <a:ext cx="1306220" cy="4243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304"/>
              </a:lnTo>
              <a:lnTo>
                <a:pt x="1306220" y="212304"/>
              </a:lnTo>
              <a:lnTo>
                <a:pt x="1306220" y="4243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48B71B-7F57-40F8-BFB0-F7A3B5E64D4E}">
      <dsp:nvSpPr>
        <dsp:cNvPr id="0" name=""/>
        <dsp:cNvSpPr/>
      </dsp:nvSpPr>
      <dsp:spPr>
        <a:xfrm>
          <a:off x="3458582" y="795103"/>
          <a:ext cx="1137654" cy="424375"/>
        </a:xfrm>
        <a:custGeom>
          <a:avLst/>
          <a:gdLst/>
          <a:ahLst/>
          <a:cxnLst/>
          <a:rect l="0" t="0" r="0" b="0"/>
          <a:pathLst>
            <a:path>
              <a:moveTo>
                <a:pt x="1137654" y="0"/>
              </a:moveTo>
              <a:lnTo>
                <a:pt x="1137654" y="212304"/>
              </a:lnTo>
              <a:lnTo>
                <a:pt x="0" y="212304"/>
              </a:lnTo>
              <a:lnTo>
                <a:pt x="0" y="4243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F40192-890C-4BCF-AA05-9187403F846D}">
      <dsp:nvSpPr>
        <dsp:cNvPr id="0" name=""/>
        <dsp:cNvSpPr/>
      </dsp:nvSpPr>
      <dsp:spPr>
        <a:xfrm>
          <a:off x="1014707" y="795103"/>
          <a:ext cx="3581528" cy="424375"/>
        </a:xfrm>
        <a:custGeom>
          <a:avLst/>
          <a:gdLst/>
          <a:ahLst/>
          <a:cxnLst/>
          <a:rect l="0" t="0" r="0" b="0"/>
          <a:pathLst>
            <a:path>
              <a:moveTo>
                <a:pt x="3581528" y="0"/>
              </a:moveTo>
              <a:lnTo>
                <a:pt x="3581528" y="212304"/>
              </a:lnTo>
              <a:lnTo>
                <a:pt x="0" y="212304"/>
              </a:lnTo>
              <a:lnTo>
                <a:pt x="0" y="4243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930037-C1B1-44BA-96FA-2F0B845E24FA}">
      <dsp:nvSpPr>
        <dsp:cNvPr id="0" name=""/>
        <dsp:cNvSpPr/>
      </dsp:nvSpPr>
      <dsp:spPr>
        <a:xfrm>
          <a:off x="213288" y="287797"/>
          <a:ext cx="8765896" cy="5073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err="1" smtClean="0">
              <a:solidFill>
                <a:schemeClr val="tx1"/>
              </a:solidFill>
            </a:rPr>
            <a:t>Тресоруковское</a:t>
          </a:r>
          <a:r>
            <a:rPr lang="ru-RU" sz="3200" kern="1200" dirty="0" smtClean="0">
              <a:solidFill>
                <a:schemeClr val="tx1"/>
              </a:solidFill>
            </a:rPr>
            <a:t> сельское поселение</a:t>
          </a:r>
          <a:endParaRPr lang="ru-RU" sz="3200" kern="1200" dirty="0">
            <a:solidFill>
              <a:schemeClr val="tx1"/>
            </a:solidFill>
          </a:endParaRPr>
        </a:p>
      </dsp:txBody>
      <dsp:txXfrm>
        <a:off x="213288" y="287797"/>
        <a:ext cx="8765896" cy="507305"/>
      </dsp:txXfrm>
    </dsp:sp>
    <dsp:sp modelId="{C590C023-EC01-474E-973E-39BF9BD0CA5D}">
      <dsp:nvSpPr>
        <dsp:cNvPr id="0" name=""/>
        <dsp:cNvSpPr/>
      </dsp:nvSpPr>
      <dsp:spPr>
        <a:xfrm>
          <a:off x="4842" y="1219479"/>
          <a:ext cx="2019731" cy="5807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/>
              </a:solidFill>
            </a:rPr>
            <a:t>село </a:t>
          </a:r>
          <a:r>
            <a:rPr lang="ru-RU" sz="2100" kern="1200" dirty="0" err="1" smtClean="0">
              <a:solidFill>
                <a:schemeClr val="tx1"/>
              </a:solidFill>
            </a:rPr>
            <a:t>Тресоруково</a:t>
          </a:r>
          <a:endParaRPr lang="ru-RU" sz="2100" kern="1200" dirty="0">
            <a:solidFill>
              <a:schemeClr val="tx1"/>
            </a:solidFill>
          </a:endParaRPr>
        </a:p>
      </dsp:txBody>
      <dsp:txXfrm>
        <a:off x="4842" y="1219479"/>
        <a:ext cx="2019731" cy="580723"/>
      </dsp:txXfrm>
    </dsp:sp>
    <dsp:sp modelId="{8E62BC8E-A0BD-4F00-B78D-5F4FB191F96D}">
      <dsp:nvSpPr>
        <dsp:cNvPr id="0" name=""/>
        <dsp:cNvSpPr/>
      </dsp:nvSpPr>
      <dsp:spPr>
        <a:xfrm>
          <a:off x="2448716" y="1219479"/>
          <a:ext cx="2019731" cy="5807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/>
              </a:solidFill>
            </a:rPr>
            <a:t>село Добрино</a:t>
          </a:r>
          <a:endParaRPr lang="ru-RU" sz="2100" kern="1200" dirty="0">
            <a:solidFill>
              <a:schemeClr val="tx1"/>
            </a:solidFill>
          </a:endParaRPr>
        </a:p>
      </dsp:txBody>
      <dsp:txXfrm>
        <a:off x="2448716" y="1219479"/>
        <a:ext cx="2019731" cy="580713"/>
      </dsp:txXfrm>
    </dsp:sp>
    <dsp:sp modelId="{E1CB4614-8A45-4565-8063-CF85CE118C5F}">
      <dsp:nvSpPr>
        <dsp:cNvPr id="0" name=""/>
        <dsp:cNvSpPr/>
      </dsp:nvSpPr>
      <dsp:spPr>
        <a:xfrm>
          <a:off x="4892591" y="1219479"/>
          <a:ext cx="2019731" cy="5807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/>
              </a:solidFill>
            </a:rPr>
            <a:t>село Рождествено</a:t>
          </a:r>
          <a:endParaRPr lang="ru-RU" sz="2100" kern="1200" dirty="0">
            <a:solidFill>
              <a:schemeClr val="tx1"/>
            </a:solidFill>
          </a:endParaRPr>
        </a:p>
      </dsp:txBody>
      <dsp:txXfrm>
        <a:off x="4892591" y="1219479"/>
        <a:ext cx="2019731" cy="580723"/>
      </dsp:txXfrm>
    </dsp:sp>
    <dsp:sp modelId="{50714949-ADD2-4D37-805C-00E57C8B9C10}">
      <dsp:nvSpPr>
        <dsp:cNvPr id="0" name=""/>
        <dsp:cNvSpPr/>
      </dsp:nvSpPr>
      <dsp:spPr>
        <a:xfrm>
          <a:off x="7336466" y="1219479"/>
          <a:ext cx="2019731" cy="5807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/>
              </a:solidFill>
            </a:rPr>
            <a:t>село </a:t>
          </a:r>
          <a:r>
            <a:rPr lang="ru-RU" sz="2100" kern="1200" dirty="0" err="1" smtClean="0">
              <a:solidFill>
                <a:schemeClr val="tx1"/>
              </a:solidFill>
            </a:rPr>
            <a:t>Нижнемарьино</a:t>
          </a:r>
          <a:endParaRPr lang="ru-RU" sz="2100" kern="1200" dirty="0">
            <a:solidFill>
              <a:schemeClr val="tx1"/>
            </a:solidFill>
          </a:endParaRPr>
        </a:p>
      </dsp:txBody>
      <dsp:txXfrm>
        <a:off x="7336466" y="1219479"/>
        <a:ext cx="2019731" cy="5807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57212" y="5349903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412750" y="4853412"/>
            <a:ext cx="916305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12750" y="3886200"/>
            <a:ext cx="916305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915400" y="6473952"/>
            <a:ext cx="822198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29500" y="549277"/>
            <a:ext cx="1981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549277"/>
            <a:ext cx="67691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879850" y="76201"/>
            <a:ext cx="31369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915400" y="6473952"/>
            <a:ext cx="822198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57212" y="3444903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12750" y="1676400"/>
            <a:ext cx="916305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95515" y="2947086"/>
            <a:ext cx="94107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26898" y="457200"/>
            <a:ext cx="94107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30200" y="1600200"/>
            <a:ext cx="454025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5035550" y="1600200"/>
            <a:ext cx="470535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30200" y="5410200"/>
            <a:ext cx="932815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4898" y="666750"/>
            <a:ext cx="4648102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5032111" y="666750"/>
            <a:ext cx="464992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304898" y="1316038"/>
            <a:ext cx="4648102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5036124" y="1316038"/>
            <a:ext cx="4645914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915400" y="6477000"/>
            <a:ext cx="8255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57212" y="6019801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26898" y="457200"/>
            <a:ext cx="94107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57212" y="5849118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95300" y="5486400"/>
            <a:ext cx="916305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95300" y="609600"/>
            <a:ext cx="3259006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872971" y="609600"/>
            <a:ext cx="5785379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797300" y="616634"/>
            <a:ext cx="54483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412750" y="4993760"/>
            <a:ext cx="635635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412750" y="5533218"/>
            <a:ext cx="635635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57212" y="1050899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30200" y="1554163"/>
            <a:ext cx="94107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7016750" y="76201"/>
            <a:ext cx="272415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384550" y="76201"/>
            <a:ext cx="36322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8255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30200" y="457200"/>
            <a:ext cx="94107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57212" y="1050899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57212" y="1057987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8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jpeg"/><Relationship Id="rId14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2520" y="1052736"/>
            <a:ext cx="897099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Итоги социально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–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экономического развития Степнянского  сельского поселения Лискинского муниципального района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/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</a:br>
            <a:r>
              <a:rPr lang="ru-RU" sz="3600" b="1" dirty="0">
                <a:solidFill>
                  <a:srgbClr val="C00000"/>
                </a:solidFill>
                <a:latin typeface="Arial" charset="0"/>
              </a:rPr>
              <a:t>за </a:t>
            </a:r>
            <a:r>
              <a:rPr lang="ru-RU" sz="3600" b="1" dirty="0" smtClean="0">
                <a:solidFill>
                  <a:srgbClr val="C00000"/>
                </a:solidFill>
                <a:latin typeface="Arial" charset="0"/>
              </a:rPr>
              <a:t>2019 год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" charset="0"/>
              </a:rPr>
              <a:t>и перспективы на 2020 год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0993" y="5085184"/>
            <a:ext cx="8284551" cy="147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01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конкурс\фото\1a3d1ea20ac46000b5e237a83f9122f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30200" y="2259806"/>
            <a:ext cx="4540250" cy="3405188"/>
          </a:xfrm>
          <a:prstGeom prst="rect">
            <a:avLst/>
          </a:prstGeom>
          <a:noFill/>
        </p:spPr>
      </p:pic>
      <p:pic>
        <p:nvPicPr>
          <p:cNvPr id="3075" name="Picture 3" descr="D:\баннер\IMG_20180314_0847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5550" y="2197893"/>
            <a:ext cx="4705350" cy="3529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9447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Отчет главы\фото\f98131e04c42da6ee33cf620e30b2a7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092" y="642918"/>
            <a:ext cx="4540250" cy="2550344"/>
          </a:xfrm>
          <a:prstGeom prst="rect">
            <a:avLst/>
          </a:prstGeom>
          <a:noFill/>
        </p:spPr>
      </p:pic>
      <p:pic>
        <p:nvPicPr>
          <p:cNvPr id="4099" name="Picture 3" descr="D:\Отчет главы\фото\5cf773a931a3ecf84f3664162cc1b06f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5550" y="2640858"/>
            <a:ext cx="4705350" cy="2643083"/>
          </a:xfrm>
          <a:prstGeom prst="rect">
            <a:avLst/>
          </a:prstGeom>
          <a:noFill/>
        </p:spPr>
      </p:pic>
      <p:pic>
        <p:nvPicPr>
          <p:cNvPr id="4100" name="Picture 4" descr="D:\Отчет главы\фото\29d30563fe40da7bcbc6ba2b695f3a3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092" y="3429000"/>
            <a:ext cx="4714908" cy="30640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898" y="457200"/>
            <a:ext cx="94107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 descr="D:\Отчет главы\фото\IMG_20190622_1225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092" y="3286124"/>
            <a:ext cx="4540250" cy="3405188"/>
          </a:xfrm>
          <a:prstGeom prst="rect">
            <a:avLst/>
          </a:prstGeom>
          <a:noFill/>
        </p:spPr>
      </p:pic>
      <p:pic>
        <p:nvPicPr>
          <p:cNvPr id="1027" name="Picture 3" descr="D:\Отчет главы\фото\IMG-20190603-WA00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238884" y="1928802"/>
            <a:ext cx="3543300" cy="4724400"/>
          </a:xfrm>
          <a:prstGeom prst="rect">
            <a:avLst/>
          </a:prstGeom>
          <a:noFill/>
        </p:spPr>
      </p:pic>
      <p:pic>
        <p:nvPicPr>
          <p:cNvPr id="1028" name="Picture 4" descr="D:\Отчет главы\фото\DSC055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654" y="142853"/>
            <a:ext cx="5857916" cy="3071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субботник\1\DSCN04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092" y="142852"/>
            <a:ext cx="4540250" cy="3405188"/>
          </a:xfrm>
          <a:prstGeom prst="rect">
            <a:avLst/>
          </a:prstGeom>
          <a:noFill/>
        </p:spPr>
      </p:pic>
      <p:pic>
        <p:nvPicPr>
          <p:cNvPr id="5123" name="Picture 3" descr="D:\субботник\1\DSCN04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714356"/>
            <a:ext cx="4705350" cy="3529013"/>
          </a:xfrm>
          <a:prstGeom prst="rect">
            <a:avLst/>
          </a:prstGeom>
          <a:noFill/>
        </p:spPr>
      </p:pic>
      <p:pic>
        <p:nvPicPr>
          <p:cNvPr id="5124" name="Picture 4" descr="D:\конкурс\фото\DSCN04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968" y="3643314"/>
            <a:ext cx="4286280" cy="3071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Детский сад</a:t>
            </a:r>
            <a:endParaRPr lang="ru-RU" dirty="0"/>
          </a:p>
        </p:txBody>
      </p:sp>
      <p:pic>
        <p:nvPicPr>
          <p:cNvPr id="7170" name="Picture 2" descr="D:\баннер\DSCN25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092" y="3214686"/>
            <a:ext cx="4540250" cy="3405188"/>
          </a:xfrm>
          <a:prstGeom prst="rect">
            <a:avLst/>
          </a:prstGeom>
          <a:noFill/>
        </p:spPr>
      </p:pic>
      <p:pic>
        <p:nvPicPr>
          <p:cNvPr id="1026" name="Picture 2" descr="D:\Отчет главы\фото\876e1872b8d44e6fc4ed67702477ee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214686"/>
            <a:ext cx="4705350" cy="3529013"/>
          </a:xfrm>
          <a:prstGeom prst="rect">
            <a:avLst/>
          </a:prstGeom>
          <a:noFill/>
        </p:spPr>
      </p:pic>
      <p:pic>
        <p:nvPicPr>
          <p:cNvPr id="1027" name="Picture 3" descr="D:\Отчет главы\фото\016f0a1581929ef1a644dfd5b68d7d6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06" y="214290"/>
            <a:ext cx="8643966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субботник\1\DSCN04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092" y="142852"/>
            <a:ext cx="4540250" cy="3405188"/>
          </a:xfrm>
          <a:prstGeom prst="rect">
            <a:avLst/>
          </a:prstGeom>
          <a:noFill/>
        </p:spPr>
      </p:pic>
      <p:pic>
        <p:nvPicPr>
          <p:cNvPr id="5124" name="Picture 4" descr="D:\конкурс\фото\DSCN04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68" y="4000504"/>
            <a:ext cx="4286280" cy="2714620"/>
          </a:xfrm>
          <a:prstGeom prst="rect">
            <a:avLst/>
          </a:prstGeom>
          <a:noFill/>
        </p:spPr>
      </p:pic>
      <p:pic>
        <p:nvPicPr>
          <p:cNvPr id="6146" name="Picture 2" descr="D:\баннер\A5d7l078tT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654" y="142852"/>
            <a:ext cx="4786346" cy="3643338"/>
          </a:xfrm>
          <a:prstGeom prst="rect">
            <a:avLst/>
          </a:prstGeom>
          <a:noFill/>
        </p:spPr>
      </p:pic>
      <p:pic>
        <p:nvPicPr>
          <p:cNvPr id="6147" name="Picture 3" descr="D:\баннер\IMG_30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5550" y="2197893"/>
            <a:ext cx="4705350" cy="3529013"/>
          </a:xfrm>
          <a:prstGeom prst="rect">
            <a:avLst/>
          </a:prstGeom>
          <a:noFill/>
        </p:spPr>
      </p:pic>
      <p:pic>
        <p:nvPicPr>
          <p:cNvPr id="6148" name="Picture 4" descr="D:\баннер\23535d1dea020e33b3f055985f76c5ab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9530" y="3931920"/>
            <a:ext cx="4643470" cy="2926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8602" y="193571"/>
            <a:ext cx="9410700" cy="96950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cap="none" dirty="0" smtClean="0">
                <a:solidFill>
                  <a:schemeClr val="accent2">
                    <a:lumMod val="50000"/>
                  </a:schemeClr>
                </a:solidFill>
                <a:effectLst/>
                <a:latin typeface="Arial Black" pitchFamily="34" charset="0"/>
              </a:rPr>
              <a:t>Степнянское сельское поселение </a:t>
            </a:r>
          </a:p>
          <a:p>
            <a:pPr algn="ctr"/>
            <a:r>
              <a:rPr lang="ru-RU" sz="2800" b="1" cap="none" dirty="0" smtClean="0">
                <a:solidFill>
                  <a:schemeClr val="accent2">
                    <a:lumMod val="50000"/>
                  </a:schemeClr>
                </a:solidFill>
                <a:effectLst/>
                <a:latin typeface="Arial Black" pitchFamily="34" charset="0"/>
              </a:rPr>
              <a:t>план на 2020 год</a:t>
            </a:r>
            <a:endParaRPr lang="ru-RU" sz="2800" b="1" cap="none" dirty="0">
              <a:solidFill>
                <a:schemeClr val="accent2">
                  <a:lumMod val="50000"/>
                </a:schemeClr>
              </a:solidFill>
              <a:effectLst/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632" y="1163080"/>
            <a:ext cx="47868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1</a:t>
            </a:r>
            <a:r>
              <a:rPr lang="ru-RU" sz="1400" dirty="0" smtClean="0"/>
              <a:t>. Текущий и капитальный ремонт автодорог по селам поселения</a:t>
            </a:r>
            <a:endParaRPr lang="ru-RU" sz="1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9226" y="1820773"/>
            <a:ext cx="4639294" cy="542007"/>
          </a:xfrm>
          <a:prstGeom prst="roundRect">
            <a:avLst/>
          </a:prstGeom>
          <a:solidFill>
            <a:srgbClr val="CEF2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Объем финансирования 1200 тыс.руб</a:t>
            </a:r>
            <a:r>
              <a:rPr lang="ru-RU" sz="1600" dirty="0" smtClean="0">
                <a:solidFill>
                  <a:schemeClr val="tx1"/>
                </a:solidFill>
              </a:rPr>
              <a:t>. –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средства дорожного фонда 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567" y="3453753"/>
            <a:ext cx="4542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3. Ремонт здания ДК </a:t>
            </a:r>
            <a:endParaRPr lang="ru-RU" sz="1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8213" y="3896557"/>
            <a:ext cx="4639294" cy="428627"/>
          </a:xfrm>
          <a:prstGeom prst="roundRect">
            <a:avLst/>
          </a:prstGeom>
          <a:solidFill>
            <a:srgbClr val="CEF2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Объем финансирования 1150 тыс.руб</a:t>
            </a:r>
            <a:r>
              <a:rPr lang="ru-RU" sz="1400" dirty="0">
                <a:solidFill>
                  <a:schemeClr val="tx1"/>
                </a:solidFill>
              </a:rPr>
              <a:t>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213" y="4487345"/>
            <a:ext cx="4786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4</a:t>
            </a:r>
            <a:r>
              <a:rPr lang="ru-RU" sz="1600" dirty="0" smtClean="0"/>
              <a:t>. </a:t>
            </a:r>
            <a:r>
              <a:rPr lang="ru-RU" sz="1400" dirty="0" smtClean="0"/>
              <a:t>Ремонт администрации (кабинеты)</a:t>
            </a:r>
            <a:endParaRPr lang="ru-RU" sz="14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9287" y="4923431"/>
            <a:ext cx="4639294" cy="426944"/>
          </a:xfrm>
          <a:prstGeom prst="roundRect">
            <a:avLst/>
          </a:prstGeom>
          <a:solidFill>
            <a:srgbClr val="CEF2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Объем финансирования 70,0тыс. руб</a:t>
            </a:r>
            <a:r>
              <a:rPr lang="ru-RU" sz="1400" dirty="0">
                <a:solidFill>
                  <a:schemeClr val="tx1"/>
                </a:solidFill>
              </a:rPr>
              <a:t>.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2567" y="5506994"/>
            <a:ext cx="4786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5</a:t>
            </a:r>
            <a:r>
              <a:rPr lang="ru-RU" sz="1600" dirty="0" smtClean="0"/>
              <a:t>. </a:t>
            </a:r>
            <a:r>
              <a:rPr lang="ru-RU" sz="1400" dirty="0" smtClean="0"/>
              <a:t>Установка системы оповещения</a:t>
            </a:r>
            <a:endParaRPr lang="ru-RU" sz="1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9287" y="6064340"/>
            <a:ext cx="4507056" cy="451178"/>
          </a:xfrm>
          <a:prstGeom prst="roundRect">
            <a:avLst/>
          </a:prstGeom>
          <a:solidFill>
            <a:srgbClr val="CEF2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Объем финансирования 60,0 </a:t>
            </a:r>
            <a:r>
              <a:rPr lang="ru-RU" sz="1400" dirty="0" err="1" smtClean="0">
                <a:solidFill>
                  <a:schemeClr val="tx1"/>
                </a:solidFill>
              </a:rPr>
              <a:t>тыс.руб</a:t>
            </a:r>
            <a:r>
              <a:rPr lang="ru-RU" sz="1400" dirty="0">
                <a:solidFill>
                  <a:schemeClr val="tx1"/>
                </a:solidFill>
              </a:rPr>
              <a:t>.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82700" y="2745241"/>
            <a:ext cx="4786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7. Благоустройство сквера по программе «Комплексное развитие сельских территорий» </a:t>
            </a:r>
            <a:endParaRPr lang="ru-RU" sz="14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166633" y="3455595"/>
            <a:ext cx="4639294" cy="440962"/>
          </a:xfrm>
          <a:prstGeom prst="roundRect">
            <a:avLst/>
          </a:prstGeom>
          <a:solidFill>
            <a:srgbClr val="CEF2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Объем финансирования 2 674,6 тыс.руб</a:t>
            </a:r>
            <a:r>
              <a:rPr lang="ru-RU" sz="1400" dirty="0">
                <a:solidFill>
                  <a:schemeClr val="tx1"/>
                </a:solidFill>
              </a:rPr>
              <a:t>.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29734" y="4325184"/>
            <a:ext cx="47130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8</a:t>
            </a:r>
            <a:r>
              <a:rPr lang="ru-RU" sz="1400" dirty="0"/>
              <a:t>. В рамках реализации </a:t>
            </a:r>
            <a:r>
              <a:rPr lang="ru-RU" sz="1400" dirty="0" smtClean="0"/>
              <a:t>программы «Развитие территории поселения спиливание аварийных деревьев, озеленение, покос сорной растительности</a:t>
            </a:r>
            <a:endParaRPr lang="ru-RU" sz="14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126738" y="5284078"/>
            <a:ext cx="4359990" cy="445832"/>
          </a:xfrm>
          <a:prstGeom prst="roundRect">
            <a:avLst/>
          </a:prstGeom>
          <a:solidFill>
            <a:srgbClr val="CEF2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Объем финансирования 160 тыс.руб</a:t>
            </a:r>
            <a:r>
              <a:rPr lang="ru-RU" sz="14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16" name="Прямоугольник 15"/>
          <p:cNvSpPr/>
          <p:nvPr/>
        </p:nvSpPr>
        <p:spPr>
          <a:xfrm rot="10800000" flipV="1">
            <a:off x="5094285" y="1416453"/>
            <a:ext cx="47485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6</a:t>
            </a:r>
            <a:r>
              <a:rPr lang="ru-RU" sz="1400" dirty="0"/>
              <a:t>. </a:t>
            </a:r>
            <a:r>
              <a:rPr lang="ru-RU" sz="1400" dirty="0" smtClean="0"/>
              <a:t>Установка пожарной сигнализации в ДК поселка</a:t>
            </a:r>
            <a:endParaRPr lang="ru-RU" sz="14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094286" y="2027859"/>
            <a:ext cx="4639294" cy="542007"/>
          </a:xfrm>
          <a:prstGeom prst="roundRect">
            <a:avLst/>
          </a:prstGeom>
          <a:solidFill>
            <a:srgbClr val="CEF2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Объем финансирования 150,0 тыс.руб</a:t>
            </a:r>
            <a:r>
              <a:rPr lang="ru-RU" sz="14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9287" y="2501948"/>
            <a:ext cx="33723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2. Реконструкции </a:t>
            </a:r>
            <a:r>
              <a:rPr lang="ru-RU" sz="1400" dirty="0"/>
              <a:t>уличного освещения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6653" y="2859472"/>
            <a:ext cx="4639294" cy="428627"/>
          </a:xfrm>
          <a:prstGeom prst="roundRect">
            <a:avLst/>
          </a:prstGeom>
          <a:solidFill>
            <a:srgbClr val="CEF2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Объем финансирования 60  тыс.руб</a:t>
            </a:r>
            <a:r>
              <a:rPr lang="ru-RU" sz="1400" dirty="0">
                <a:solidFill>
                  <a:schemeClr val="tx1"/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xmlns="" val="209128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D:\конкурс\фото\DSCN0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68" y="1714488"/>
            <a:ext cx="4286280" cy="3071810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42918"/>
            <a:ext cx="9409146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2520" y="1484784"/>
            <a:ext cx="9001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Franklin Gothic Medium" pitchFamily="34" charset="0"/>
                <a:cs typeface="Times New Roman" pitchFamily="18" charset="0"/>
              </a:rPr>
              <a:t>Благодарю за внимание!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87330807"/>
              </p:ext>
            </p:extLst>
          </p:nvPr>
        </p:nvGraphicFramePr>
        <p:xfrm>
          <a:off x="200472" y="5301208"/>
          <a:ext cx="9649071" cy="1327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496"/>
                <a:gridCol w="1968218"/>
                <a:gridCol w="3216357"/>
              </a:tblGrid>
              <a:tr h="504056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nstantia" pitchFamily="18" charset="0"/>
                        </a:rPr>
                        <a:t>Контактная</a:t>
                      </a:r>
                      <a:r>
                        <a:rPr lang="ru-RU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nstantia" pitchFamily="18" charset="0"/>
                        </a:rPr>
                        <a:t> информация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50075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Глава администрации </a:t>
                      </a:r>
                    </a:p>
                    <a:p>
                      <a:pPr algn="ctr"/>
                      <a:r>
                        <a:rPr kumimoji="0"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Степнянского сельского поселения</a:t>
                      </a:r>
                    </a:p>
                    <a:p>
                      <a:pPr algn="ctr"/>
                      <a:r>
                        <a:rPr kumimoji="0"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Смирнова  Надежда Александровна</a:t>
                      </a:r>
                      <a:r>
                        <a:rPr kumimoji="0" lang="ru-RU" sz="16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6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57-1-68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00789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3122750416"/>
              </p:ext>
            </p:extLst>
          </p:nvPr>
        </p:nvGraphicFramePr>
        <p:xfrm>
          <a:off x="307975" y="-81099"/>
          <a:ext cx="9361040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95651" y="1844824"/>
            <a:ext cx="6364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Численность населения Степнянского  </a:t>
            </a:r>
            <a:r>
              <a:rPr lang="ru-RU" dirty="0"/>
              <a:t>сельского поселения на 01.01.2020 года </a:t>
            </a:r>
            <a:r>
              <a:rPr lang="ru-RU" dirty="0" smtClean="0"/>
              <a:t> 1164 чел.</a:t>
            </a:r>
            <a:endParaRPr lang="ru-RU" dirty="0"/>
          </a:p>
        </p:txBody>
      </p:sp>
      <p:sp>
        <p:nvSpPr>
          <p:cNvPr id="6" name="AutoShape 2" descr="тресорук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тресорук3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User\Saved Games\Desktop\45d31260cb0d5ddee81cdb2ce740027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552" y="2478612"/>
            <a:ext cx="3620005" cy="205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31421" y="4241065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solidFill>
                  <a:schemeClr val="bg1"/>
                </a:solidFill>
              </a:rPr>
              <a:t>Нижнемарьинская</a:t>
            </a:r>
            <a:r>
              <a:rPr lang="ru-RU" sz="1400" b="1" dirty="0" smtClean="0">
                <a:solidFill>
                  <a:schemeClr val="bg1"/>
                </a:solidFill>
              </a:rPr>
              <a:t> СОШ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C:\Users\User\Saved Games\Desktop\4b27d1cacc71538c77f951a28bff96c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841" y="4633847"/>
            <a:ext cx="3620004" cy="209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53703" y="6408529"/>
            <a:ext cx="2520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solidFill>
                  <a:schemeClr val="bg1"/>
                </a:solidFill>
              </a:rPr>
              <a:t>Добринский</a:t>
            </a:r>
            <a:r>
              <a:rPr lang="ru-RU" sz="1400" b="1" dirty="0" smtClean="0">
                <a:solidFill>
                  <a:schemeClr val="bg1"/>
                </a:solidFill>
              </a:rPr>
              <a:t> детский сад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031" name="Picture 7" descr="C:\Users\User\Saved Games\Desktop\3c1e903496c9129f6c343fe10b895b7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7015" y="2239718"/>
            <a:ext cx="3618769" cy="214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415558" y="3948156"/>
            <a:ext cx="28192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err="1">
                <a:solidFill>
                  <a:schemeClr val="bg1"/>
                </a:solidFill>
              </a:rPr>
              <a:t>Тресоруковская</a:t>
            </a:r>
            <a:r>
              <a:rPr lang="ru-RU" sz="1400" b="1" dirty="0">
                <a:solidFill>
                  <a:schemeClr val="bg1"/>
                </a:solidFill>
              </a:rPr>
              <a:t> амбулатория</a:t>
            </a:r>
          </a:p>
        </p:txBody>
      </p:sp>
      <p:pic>
        <p:nvPicPr>
          <p:cNvPr id="1032" name="Picture 8" descr="C:\Users\User\Saved Games\Desktop\Фото\29-01-2020_15-40-32\Добринский СДК (1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7015" y="4633847"/>
            <a:ext cx="3456384" cy="214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646258" y="6452922"/>
            <a:ext cx="2907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solidFill>
                  <a:schemeClr val="bg1"/>
                </a:solidFill>
              </a:rPr>
              <a:t>Добринский</a:t>
            </a:r>
            <a:r>
              <a:rPr lang="ru-RU" sz="1400" b="1" dirty="0" smtClean="0">
                <a:solidFill>
                  <a:schemeClr val="bg1"/>
                </a:solidFill>
              </a:rPr>
              <a:t> Дом культуры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4" name="Объект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69" y="2428868"/>
            <a:ext cx="4143404" cy="2071702"/>
          </a:xfrm>
          <a:prstGeom prst="rect">
            <a:avLst/>
          </a:prstGeom>
        </p:spPr>
      </p:pic>
      <p:pic>
        <p:nvPicPr>
          <p:cNvPr id="16" name="Picture 2" descr="C:\Users\User\Desktop\school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6" y="2214554"/>
            <a:ext cx="4500594" cy="22145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Отчет главы\фото\DSCN068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95876" y="4643446"/>
            <a:ext cx="4429156" cy="2214554"/>
          </a:xfrm>
          <a:prstGeom prst="rect">
            <a:avLst/>
          </a:prstGeom>
          <a:noFill/>
        </p:spPr>
      </p:pic>
      <p:pic>
        <p:nvPicPr>
          <p:cNvPr id="2051" name="Picture 3" descr="D:\Отчет главы\фото\DSCN068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6654" y="4643446"/>
            <a:ext cx="4357686" cy="2071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4985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>
            <a:spLocks noChangeArrowheads="1"/>
          </p:cNvSpPr>
          <p:nvPr/>
        </p:nvSpPr>
        <p:spPr bwMode="auto">
          <a:xfrm>
            <a:off x="992560" y="476672"/>
            <a:ext cx="81876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Динамика недоимки по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земельному налогу и налогу на имущество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физических лиц в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бюджет 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Степнянского сельского поселения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4824443"/>
              </p:ext>
            </p:extLst>
          </p:nvPr>
        </p:nvGraphicFramePr>
        <p:xfrm>
          <a:off x="539775" y="1916832"/>
          <a:ext cx="9093199" cy="331236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461213"/>
                <a:gridCol w="2157890"/>
                <a:gridCol w="1938881"/>
                <a:gridCol w="1535215"/>
              </a:tblGrid>
              <a:tr h="476075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тыс.руб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49" marR="9349" marT="935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605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Налог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49" marR="9349" marT="9350" marB="0" anchor="ctr" horzOverflow="overflow">
                    <a:solidFill>
                      <a:srgbClr val="E1F3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 01.01.2019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49" marR="9349" marT="9350" marB="0" anchor="ctr" horzOverflow="overflow">
                    <a:solidFill>
                      <a:srgbClr val="E1F3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 01.01.2020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49" marR="9349" marT="9350" marB="0" anchor="ctr" horzOverflow="overflow">
                    <a:solidFill>
                      <a:srgbClr val="E1F3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Темп роста,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49" marR="9349" marT="9350" marB="0" anchor="ctr" horzOverflow="overflow">
                    <a:solidFill>
                      <a:srgbClr val="E1F385"/>
                    </a:solidFill>
                  </a:tcPr>
                </a:tc>
              </a:tr>
              <a:tr h="10801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Налог на имущество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физических лиц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49" marR="9349" marT="9350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20,7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49" marR="9349" marT="9350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17,5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49" marR="9349" marT="9350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Уменьшение на 3,2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49" marR="9349" marT="9350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0801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Земельный налог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физических лиц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49" marR="9349" marT="9350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21,3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49" marR="9349" marT="9350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15,7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49" marR="9349" marT="9350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Уменьшение на 5,6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49" marR="9349" marT="9350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4463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464" y="116632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Н</a:t>
            </a:r>
            <a:r>
              <a:rPr lang="ru-RU" sz="2000" b="1" dirty="0" smtClean="0"/>
              <a:t>а </a:t>
            </a:r>
            <a:r>
              <a:rPr lang="ru-RU" sz="2000" b="1" dirty="0"/>
              <a:t>территории </a:t>
            </a:r>
            <a:r>
              <a:rPr lang="ru-RU" sz="2000" b="1" dirty="0" smtClean="0"/>
              <a:t>Степнянского  </a:t>
            </a:r>
            <a:r>
              <a:rPr lang="ru-RU" sz="2000" b="1" dirty="0"/>
              <a:t>сельского поселения </a:t>
            </a:r>
            <a:r>
              <a:rPr lang="ru-RU" sz="2000" b="1" dirty="0" smtClean="0"/>
              <a:t>утверждены и реализуются  </a:t>
            </a:r>
            <a:r>
              <a:rPr lang="ru-RU" sz="2000" b="1" dirty="0"/>
              <a:t>следующие муниципальные программы:</a:t>
            </a:r>
          </a:p>
        </p:txBody>
      </p:sp>
      <p:sp>
        <p:nvSpPr>
          <p:cNvPr id="4" name="Овал 3"/>
          <p:cNvSpPr/>
          <p:nvPr/>
        </p:nvSpPr>
        <p:spPr>
          <a:xfrm>
            <a:off x="319835" y="1233414"/>
            <a:ext cx="4608512" cy="136815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«Развитие и сохранение культуры в </a:t>
            </a:r>
            <a:r>
              <a:rPr lang="ru-RU" b="1" dirty="0" err="1" smtClean="0">
                <a:solidFill>
                  <a:schemeClr val="tx1"/>
                </a:solidFill>
              </a:rPr>
              <a:t>Степнянском</a:t>
            </a:r>
            <a:r>
              <a:rPr lang="ru-RU" b="1" dirty="0" smtClean="0">
                <a:solidFill>
                  <a:schemeClr val="tx1"/>
                </a:solidFill>
              </a:rPr>
              <a:t>  </a:t>
            </a:r>
            <a:r>
              <a:rPr lang="ru-RU" b="1" dirty="0">
                <a:solidFill>
                  <a:schemeClr val="tx1"/>
                </a:solidFill>
              </a:rPr>
              <a:t>сельском поселении»</a:t>
            </a:r>
          </a:p>
        </p:txBody>
      </p:sp>
      <p:sp>
        <p:nvSpPr>
          <p:cNvPr id="5" name="Выноска со стрелкой влево 4"/>
          <p:cNvSpPr/>
          <p:nvPr/>
        </p:nvSpPr>
        <p:spPr>
          <a:xfrm>
            <a:off x="4983793" y="1460290"/>
            <a:ext cx="4423711" cy="9144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508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Расходование бюджетных средств на реализацию мероприятий программы – </a:t>
            </a:r>
            <a:r>
              <a:rPr lang="ru-RU" sz="1600" b="1" dirty="0" smtClean="0">
                <a:solidFill>
                  <a:schemeClr val="tx1"/>
                </a:solidFill>
              </a:rPr>
              <a:t>2 091 </a:t>
            </a:r>
            <a:r>
              <a:rPr lang="ru-RU" sz="1600" dirty="0" smtClean="0">
                <a:solidFill>
                  <a:schemeClr val="tx1"/>
                </a:solidFill>
              </a:rPr>
              <a:t>тыс</a:t>
            </a:r>
            <a:r>
              <a:rPr lang="ru-RU" sz="1600" dirty="0">
                <a:solidFill>
                  <a:schemeClr val="tx1"/>
                </a:solidFill>
              </a:rPr>
              <a:t>. руб.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72480" y="3000765"/>
            <a:ext cx="4608512" cy="136815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«Муниципальное управление и гражданское общество»</a:t>
            </a:r>
          </a:p>
        </p:txBody>
      </p:sp>
      <p:sp>
        <p:nvSpPr>
          <p:cNvPr id="7" name="Выноска со стрелкой влево 6"/>
          <p:cNvSpPr/>
          <p:nvPr/>
        </p:nvSpPr>
        <p:spPr>
          <a:xfrm>
            <a:off x="4949978" y="3227641"/>
            <a:ext cx="4423711" cy="9144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50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Расходование бюджетных средств на реализацию мероприятий программы – </a:t>
            </a:r>
            <a:r>
              <a:rPr lang="ru-RU" sz="1600" b="1" dirty="0" smtClean="0">
                <a:solidFill>
                  <a:schemeClr val="tx1"/>
                </a:solidFill>
              </a:rPr>
              <a:t>3 639,9 </a:t>
            </a:r>
            <a:r>
              <a:rPr lang="ru-RU" sz="1600" dirty="0" smtClean="0">
                <a:solidFill>
                  <a:schemeClr val="tx1"/>
                </a:solidFill>
              </a:rPr>
              <a:t>тыс</a:t>
            </a:r>
            <a:r>
              <a:rPr lang="ru-RU" sz="1600" dirty="0">
                <a:solidFill>
                  <a:schemeClr val="tx1"/>
                </a:solidFill>
              </a:rPr>
              <a:t>. руб.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72480" y="4833156"/>
            <a:ext cx="4608512" cy="136815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«Развитие территории поселения»</a:t>
            </a:r>
          </a:p>
        </p:txBody>
      </p:sp>
      <p:sp>
        <p:nvSpPr>
          <p:cNvPr id="9" name="Выноска со стрелкой влево 8"/>
          <p:cNvSpPr/>
          <p:nvPr/>
        </p:nvSpPr>
        <p:spPr>
          <a:xfrm>
            <a:off x="4945700" y="5060032"/>
            <a:ext cx="4423711" cy="9144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50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Расходование бюджетных средств на реализацию мероприятий программы – </a:t>
            </a:r>
            <a:r>
              <a:rPr lang="ru-RU" sz="1600" b="1" dirty="0" smtClean="0">
                <a:solidFill>
                  <a:schemeClr val="tx1"/>
                </a:solidFill>
              </a:rPr>
              <a:t>2 601 </a:t>
            </a:r>
            <a:r>
              <a:rPr lang="ru-RU" sz="1600" dirty="0" smtClean="0">
                <a:solidFill>
                  <a:schemeClr val="tx1"/>
                </a:solidFill>
              </a:rPr>
              <a:t>тыс</a:t>
            </a:r>
            <a:r>
              <a:rPr lang="ru-RU" sz="1600" dirty="0">
                <a:solidFill>
                  <a:schemeClr val="tx1"/>
                </a:solidFill>
              </a:rPr>
              <a:t>. руб.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236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0610" y="476672"/>
            <a:ext cx="39424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В рамках областной программы «Устойчивое развитие сельских территорий» </a:t>
            </a:r>
            <a:r>
              <a:rPr lang="ru-RU" sz="1600" b="1" dirty="0" smtClean="0"/>
              <a:t>за </a:t>
            </a:r>
            <a:r>
              <a:rPr lang="ru-RU" sz="1600" b="1" dirty="0"/>
              <a:t>счет областной дотации была проведена реконструкция асфальтного полотна протяженностью </a:t>
            </a:r>
            <a:r>
              <a:rPr lang="ru-RU" sz="1600" b="1" dirty="0" smtClean="0"/>
              <a:t>0,450 </a:t>
            </a:r>
            <a:r>
              <a:rPr lang="ru-RU" sz="1600" b="1" dirty="0"/>
              <a:t>км</a:t>
            </a:r>
          </a:p>
        </p:txBody>
      </p:sp>
      <p:pic>
        <p:nvPicPr>
          <p:cNvPr id="5" name="Picture 4" descr="C:\Users\Admin\Desktop\Титов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5168" y="116633"/>
            <a:ext cx="3294366" cy="2554814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4016896" y="889984"/>
            <a:ext cx="2160240" cy="1008112"/>
          </a:xfrm>
          <a:prstGeom prst="roundRect">
            <a:avLst/>
          </a:prstGeom>
          <a:solidFill>
            <a:srgbClr val="F5FB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Объем финансирования –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941тыс.руб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8200" y="2107079"/>
            <a:ext cx="35706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В</a:t>
            </a:r>
            <a:r>
              <a:rPr lang="ru-RU" sz="1600" b="1" dirty="0" smtClean="0"/>
              <a:t> </a:t>
            </a:r>
            <a:r>
              <a:rPr lang="ru-RU" sz="1600" b="1" dirty="0"/>
              <a:t>рамках </a:t>
            </a:r>
            <a:r>
              <a:rPr lang="ru-RU" sz="1600" b="1" dirty="0" smtClean="0"/>
              <a:t>муниципальной </a:t>
            </a:r>
            <a:r>
              <a:rPr lang="ru-RU" sz="1600" b="1" dirty="0"/>
              <a:t>программы «Развитие территории поселения» подпрограммы «Ремонт и содержание муниципальных дорог</a:t>
            </a:r>
            <a:r>
              <a:rPr lang="ru-RU" sz="1600" b="1" dirty="0" smtClean="0"/>
              <a:t>» </a:t>
            </a:r>
            <a:r>
              <a:rPr lang="ru-RU" sz="1600" b="1" dirty="0"/>
              <a:t>за счет средств дорожного </a:t>
            </a:r>
            <a:r>
              <a:rPr lang="ru-RU" sz="1600" b="1" dirty="0" smtClean="0"/>
              <a:t>фонда </a:t>
            </a:r>
            <a:r>
              <a:rPr lang="ru-RU" sz="1600" b="1" dirty="0"/>
              <a:t>выполнена реконструкция дорожного </a:t>
            </a:r>
            <a:r>
              <a:rPr lang="ru-RU" sz="1600" b="1" dirty="0" smtClean="0"/>
              <a:t>полотна по ул. Новоселов и ямочный ремонт по ул. Садовая</a:t>
            </a:r>
            <a:endParaRPr lang="ru-RU" sz="16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40832" y="2636912"/>
            <a:ext cx="2160240" cy="1008112"/>
          </a:xfrm>
          <a:prstGeom prst="roundRect">
            <a:avLst/>
          </a:prstGeom>
          <a:solidFill>
            <a:srgbClr val="F5FB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Объем финансирования –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1064 тыс.руб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8" name="Picture 2" descr="C:\Users\Admin\Desktop\Терешково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2645" y="2780928"/>
            <a:ext cx="3458664" cy="2973237"/>
          </a:xfrm>
          <a:prstGeom prst="rect">
            <a:avLst/>
          </a:prstGeom>
          <a:noFill/>
        </p:spPr>
      </p:pic>
      <p:pic>
        <p:nvPicPr>
          <p:cNvPr id="11" name="Picture 2" descr="C:\Users\User\Desktop\ФОТО\дороги\IMG_70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0256" y="2786058"/>
            <a:ext cx="4095744" cy="350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447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9530" y="332655"/>
            <a:ext cx="9505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 рамках </a:t>
            </a:r>
            <a:r>
              <a:rPr lang="ru-RU" b="1" dirty="0" smtClean="0"/>
              <a:t>программы «Развитие и сохранение культуры в </a:t>
            </a:r>
            <a:r>
              <a:rPr lang="ru-RU" b="1" dirty="0" err="1" smtClean="0"/>
              <a:t>Степнянском</a:t>
            </a:r>
            <a:r>
              <a:rPr lang="ru-RU" b="1" dirty="0" smtClean="0"/>
              <a:t>  сельском поселении» проведен ремонт кровли в ДК</a:t>
            </a:r>
          </a:p>
          <a:p>
            <a:pPr algn="ctr"/>
            <a:endParaRPr lang="ru-RU" b="1" dirty="0"/>
          </a:p>
        </p:txBody>
      </p:sp>
      <p:sp>
        <p:nvSpPr>
          <p:cNvPr id="5" name="Овал 4"/>
          <p:cNvSpPr/>
          <p:nvPr/>
        </p:nvSpPr>
        <p:spPr>
          <a:xfrm>
            <a:off x="180445" y="1172703"/>
            <a:ext cx="2684323" cy="1297885"/>
          </a:xfrm>
          <a:prstGeom prst="ellipse">
            <a:avLst/>
          </a:prstGeom>
          <a:solidFill>
            <a:srgbClr val="F5FB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Объем финансирования – 494 тыс.руб.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19091" y="1616247"/>
            <a:ext cx="6361143" cy="396597"/>
          </a:xfrm>
          <a:prstGeom prst="roundRect">
            <a:avLst/>
          </a:prstGeom>
          <a:solidFill>
            <a:srgbClr val="F5FB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494 тыс.руб. – бюджет Лискинского муниципального района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0" name="Левая фигурная скобка 9"/>
          <p:cNvSpPr/>
          <p:nvPr/>
        </p:nvSpPr>
        <p:spPr>
          <a:xfrm>
            <a:off x="2959051" y="1363902"/>
            <a:ext cx="360040" cy="915486"/>
          </a:xfrm>
          <a:prstGeom prst="leftBrace">
            <a:avLst>
              <a:gd name="adj1" fmla="val 61852"/>
              <a:gd name="adj2" fmla="val 4865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Admin\Desktop\Добрино СД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344" y="2906327"/>
            <a:ext cx="4571768" cy="3561068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139071" y="1807447"/>
            <a:ext cx="180020" cy="709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1" name="Picture 2" descr="C:\Users\Admin\Desktop\Добрино ДК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2999" y="2906327"/>
            <a:ext cx="4727235" cy="3561068"/>
          </a:xfrm>
          <a:prstGeom prst="rect">
            <a:avLst/>
          </a:prstGeom>
          <a:noFill/>
        </p:spPr>
      </p:pic>
      <p:pic>
        <p:nvPicPr>
          <p:cNvPr id="3" name="Picture 2" descr="D:\Отчет главы\фото\DSCN06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654" y="2357430"/>
            <a:ext cx="9572692" cy="4286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9268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Отчет главы\фото\e90317f3f237f40ae94096d53aa6afa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30200" y="2259806"/>
            <a:ext cx="4540250" cy="3405188"/>
          </a:xfrm>
          <a:prstGeom prst="rect">
            <a:avLst/>
          </a:prstGeom>
          <a:noFill/>
        </p:spPr>
      </p:pic>
      <p:pic>
        <p:nvPicPr>
          <p:cNvPr id="2051" name="Picture 3" descr="D:\Отчет главы\фото\3dda94193c7f270d68fcc89240d104e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5550" y="2197893"/>
            <a:ext cx="4705350" cy="3529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9447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день села\DSCN06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2259806"/>
            <a:ext cx="4540250" cy="3405188"/>
          </a:xfrm>
          <a:prstGeom prst="rect">
            <a:avLst/>
          </a:prstGeom>
          <a:noFill/>
        </p:spPr>
      </p:pic>
      <p:pic>
        <p:nvPicPr>
          <p:cNvPr id="1027" name="Picture 3" descr="D:\день села\DSCN066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5550" y="2197893"/>
            <a:ext cx="4705350" cy="35290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523844" y="1071546"/>
            <a:ext cx="2684323" cy="1297885"/>
          </a:xfrm>
          <a:prstGeom prst="ellipse">
            <a:avLst/>
          </a:prstGeom>
          <a:solidFill>
            <a:srgbClr val="F5FB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Объем финансирования – 494 тыс.руб.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19091" y="1616247"/>
            <a:ext cx="6361143" cy="396597"/>
          </a:xfrm>
          <a:prstGeom prst="roundRect">
            <a:avLst/>
          </a:prstGeom>
          <a:solidFill>
            <a:srgbClr val="F5FB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494 тыс.руб. – бюджет Лискинского муниципального района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0" name="Левая фигурная скобка 9"/>
          <p:cNvSpPr/>
          <p:nvPr/>
        </p:nvSpPr>
        <p:spPr>
          <a:xfrm>
            <a:off x="2959051" y="1363902"/>
            <a:ext cx="360040" cy="915486"/>
          </a:xfrm>
          <a:prstGeom prst="leftBrace">
            <a:avLst>
              <a:gd name="adj1" fmla="val 61852"/>
              <a:gd name="adj2" fmla="val 4865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Admin\Desktop\Добрино СД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344" y="2906327"/>
            <a:ext cx="4571768" cy="3561068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139071" y="1807447"/>
            <a:ext cx="180020" cy="709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1" name="Picture 2" descr="C:\Users\Admin\Desktop\Добрино ДК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2999" y="2906327"/>
            <a:ext cx="4727235" cy="3561068"/>
          </a:xfrm>
          <a:prstGeom prst="rect">
            <a:avLst/>
          </a:prstGeom>
          <a:noFill/>
        </p:spPr>
      </p:pic>
      <p:pic>
        <p:nvPicPr>
          <p:cNvPr id="2050" name="Picture 2" descr="D:\конкурс\фото\7c91092330d14d14abbcda83444b1ea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654" y="642918"/>
            <a:ext cx="9739346" cy="5857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9268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5099</TotalTime>
  <Words>424</Words>
  <Application>Microsoft Office PowerPoint</Application>
  <PresentationFormat>Лист A4 (210x297 мм)</PresentationFormat>
  <Paragraphs>72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Детский сад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692</cp:revision>
  <cp:lastPrinted>2018-02-16T09:01:18Z</cp:lastPrinted>
  <dcterms:created xsi:type="dcterms:W3CDTF">2017-12-11T10:30:56Z</dcterms:created>
  <dcterms:modified xsi:type="dcterms:W3CDTF">2020-02-12T13:10:02Z</dcterms:modified>
</cp:coreProperties>
</file>