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2"/>
  </p:notesMasterIdLst>
  <p:sldIdLst>
    <p:sldId id="285" r:id="rId2"/>
    <p:sldId id="256" r:id="rId3"/>
    <p:sldId id="263" r:id="rId4"/>
    <p:sldId id="262" r:id="rId5"/>
    <p:sldId id="257" r:id="rId6"/>
    <p:sldId id="258" r:id="rId7"/>
    <p:sldId id="261" r:id="rId8"/>
    <p:sldId id="260" r:id="rId9"/>
    <p:sldId id="259" r:id="rId10"/>
    <p:sldId id="265" r:id="rId11"/>
    <p:sldId id="267" r:id="rId12"/>
    <p:sldId id="264" r:id="rId13"/>
    <p:sldId id="268" r:id="rId14"/>
    <p:sldId id="266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7" r:id="rId23"/>
    <p:sldId id="280" r:id="rId24"/>
    <p:sldId id="278" r:id="rId25"/>
    <p:sldId id="279" r:id="rId26"/>
    <p:sldId id="281" r:id="rId27"/>
    <p:sldId id="282" r:id="rId28"/>
    <p:sldId id="276" r:id="rId29"/>
    <p:sldId id="283" r:id="rId30"/>
    <p:sldId id="284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 autoAdjust="0"/>
    <p:restoredTop sz="94638" autoAdjust="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E55B6B-5E08-40D6-A8EB-38DBD332788C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5E711-868E-4E62-88AB-FB49CA120FA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5E711-868E-4E62-88AB-FB49CA120FA3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D752F-5C42-41E6-9329-9F0C9CF27D20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BEF87-D4FF-4F20-9394-D5C8068502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D752F-5C42-41E6-9329-9F0C9CF27D20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BEF87-D4FF-4F20-9394-D5C8068502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D752F-5C42-41E6-9329-9F0C9CF27D20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BEF87-D4FF-4F20-9394-D5C8068502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D752F-5C42-41E6-9329-9F0C9CF27D20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BEF87-D4FF-4F20-9394-D5C8068502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D752F-5C42-41E6-9329-9F0C9CF27D20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BEF87-D4FF-4F20-9394-D5C8068502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D752F-5C42-41E6-9329-9F0C9CF27D20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BEF87-D4FF-4F20-9394-D5C8068502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D752F-5C42-41E6-9329-9F0C9CF27D20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BEF87-D4FF-4F20-9394-D5C8068502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D752F-5C42-41E6-9329-9F0C9CF27D20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BEF87-D4FF-4F20-9394-D5C8068502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D752F-5C42-41E6-9329-9F0C9CF27D20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BEF87-D4FF-4F20-9394-D5C8068502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D752F-5C42-41E6-9329-9F0C9CF27D20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BEF87-D4FF-4F20-9394-D5C8068502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D752F-5C42-41E6-9329-9F0C9CF27D20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BEF87-D4FF-4F20-9394-D5C8068502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D752F-5C42-41E6-9329-9F0C9CF27D20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BEF87-D4FF-4F20-9394-D5C80685025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package" Target="../embeddings/_________Microsoft_Office_Word3.docx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Информация по комплексному развитию территории Муниципального образования </a:t>
            </a:r>
            <a:b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сельского поселения «Село Высокиничи»</a:t>
            </a:r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1748" name="Object 4"/>
          <p:cNvGraphicFramePr>
            <a:graphicFrameLocks noChangeAspect="1"/>
          </p:cNvGraphicFramePr>
          <p:nvPr/>
        </p:nvGraphicFramePr>
        <p:xfrm>
          <a:off x="971600" y="1844824"/>
          <a:ext cx="7147819" cy="4698202"/>
        </p:xfrm>
        <a:graphic>
          <a:graphicData uri="http://schemas.openxmlformats.org/presentationml/2006/ole">
            <p:oleObj spid="_x0000_s31748" name="Документ" r:id="rId3" imgW="10096178" imgH="6637277" progId="Word.Document.12">
              <p:embed/>
            </p:oleObj>
          </a:graphicData>
        </a:graphic>
      </p:graphicFrame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Реконструкция имеющейся пешеходный зоны и планируемых новых тротуаров позволит значительно облегчить путь школьникам, родителям с детьми и другим жителям поселка  к детскому саду и социально-значимым общественным учреждениям и организациям, особенно в период межсезонья и зимой, и обеспечит безопасность их движения, т.к. не будет проходить в непосредственной близости  с автомобильной дорогой.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6" name="AutoShape 2" descr="https://piccolo-detki.ru/images/promo/121/Joolz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08" name="AutoShape 4" descr="https://piccolo-detki.ru/images/promo/121/Joolz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12" name="Picture 8" descr="https://static.mk.ru/upload/entities/2016/04/14/articles/detailPicture/30/2d/d0/a54202413_98127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492896"/>
            <a:ext cx="3816424" cy="2858850"/>
          </a:xfrm>
          <a:prstGeom prst="rect">
            <a:avLst/>
          </a:prstGeom>
          <a:noFill/>
        </p:spPr>
      </p:pic>
      <p:pic>
        <p:nvPicPr>
          <p:cNvPr id="21510" name="Picture 6" descr="http://cdn.static1.rtr-vesti.ru/p/o_12035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429000"/>
            <a:ext cx="4001444" cy="266429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На 2020 год так же запланировано благоустройство придомовой территории д. № 19, 21 и 23 ул. Ленина, включающее в себя асфальтирование дорог, строительство автостоянок, уличное освещение, установку лавочек и урн у подъездов домов.</a:t>
            </a:r>
            <a:endParaRPr lang="ru-RU" sz="2400" dirty="0"/>
          </a:p>
        </p:txBody>
      </p:sp>
      <p:graphicFrame>
        <p:nvGraphicFramePr>
          <p:cNvPr id="5121" name="Object 1"/>
          <p:cNvGraphicFramePr>
            <a:graphicFrameLocks noChangeAspect="1"/>
          </p:cNvGraphicFramePr>
          <p:nvPr/>
        </p:nvGraphicFramePr>
        <p:xfrm>
          <a:off x="971600" y="1700808"/>
          <a:ext cx="6696744" cy="4424040"/>
        </p:xfrm>
        <a:graphic>
          <a:graphicData uri="http://schemas.openxmlformats.org/presentationml/2006/ole">
            <p:oleObj spid="_x0000_s5121" name="Документ" r:id="rId3" imgW="11807960" imgH="9464026" progId="Word.Document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19256" cy="1440160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Детские площадки этих домов предполагается разместить единой группой вокруг проектируемого сквера, что позволит значительно разнообразить ассортимент детского игрового оборудования и придать законченный вид зоне отдыха для жителей близлежащих домов поселка.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http://idkontakt.ru/public/news/2016/8/990c496c5a854cee876dc8a9d38c46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3645024"/>
            <a:ext cx="2520280" cy="2898534"/>
          </a:xfrm>
          <a:prstGeom prst="rect">
            <a:avLst/>
          </a:prstGeom>
          <a:noFill/>
        </p:spPr>
      </p:pic>
      <p:pic>
        <p:nvPicPr>
          <p:cNvPr id="7" name="Picture 2" descr="https://avatars.mds.yandex.net/get-zen_doc/101122/pub_5993e1a47ddde8a8c9c1cc8f_5993e25e482677b3549fe9d1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916832"/>
            <a:ext cx="3382217" cy="2256138"/>
          </a:xfrm>
          <a:prstGeom prst="rect">
            <a:avLst/>
          </a:prstGeom>
          <a:noFill/>
        </p:spPr>
      </p:pic>
      <p:pic>
        <p:nvPicPr>
          <p:cNvPr id="22540" name="Picture 12" descr="https://newsvostok.ru/wp-content/uploads/2019/08/playground-2457320_960_720.jpg"/>
          <p:cNvPicPr>
            <a:picLocks noChangeAspect="1" noChangeArrowheads="1"/>
          </p:cNvPicPr>
          <p:nvPr/>
        </p:nvPicPr>
        <p:blipFill>
          <a:blip r:embed="rId4" cstate="print"/>
          <a:srcRect l="25691"/>
          <a:stretch>
            <a:fillRect/>
          </a:stretch>
        </p:blipFill>
        <p:spPr bwMode="auto">
          <a:xfrm>
            <a:off x="683568" y="3356992"/>
            <a:ext cx="2912197" cy="25922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Этапы благоустройства </a:t>
            </a:r>
            <a:endParaRPr lang="ru-RU"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Содержимое 3"/>
          <p:cNvPicPr>
            <a:picLocks/>
          </p:cNvPicPr>
          <p:nvPr/>
        </p:nvPicPr>
        <p:blipFill rotWithShape="1">
          <a:blip r:embed="rId3" cstate="print"/>
          <a:srcRect l="5570" t="12114" r="14445" b="6007"/>
          <a:stretch/>
        </p:blipFill>
        <p:spPr bwMode="auto">
          <a:xfrm>
            <a:off x="395536" y="1844824"/>
            <a:ext cx="5814620" cy="42484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8" name="Содержимое 3" descr="C:\Users\Admin\Desktop\гор.среда сквер\общественная Ленина.pn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700808"/>
            <a:ext cx="642532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94" name="Object 22"/>
          <p:cNvGraphicFramePr>
            <a:graphicFrameLocks noChangeAspect="1"/>
          </p:cNvGraphicFramePr>
          <p:nvPr/>
        </p:nvGraphicFramePr>
        <p:xfrm>
          <a:off x="1259632" y="1313384"/>
          <a:ext cx="6102350" cy="5544616"/>
        </p:xfrm>
        <a:graphic>
          <a:graphicData uri="http://schemas.openxmlformats.org/presentationml/2006/ole">
            <p:oleObj spid="_x0000_s3094" name="Документ" r:id="rId5" imgW="6102036" imgH="5235295" progId="Word.Document.12">
              <p:embed/>
            </p:oleObj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Данный объект имеет большое социальное и эстетическое значение для жителей близлежащих домов всех возрастных групп.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6" name="Picture 4" descr="http://karapuz.net.ua/images/4228/4228-podguzniki-raznovidnosti-razmery-i-luchshie-proizvoditeli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628800"/>
            <a:ext cx="3600400" cy="2402142"/>
          </a:xfrm>
          <a:prstGeom prst="rect">
            <a:avLst/>
          </a:prstGeom>
          <a:noFill/>
        </p:spPr>
      </p:pic>
      <p:pic>
        <p:nvPicPr>
          <p:cNvPr id="9" name="Рисунок 8" descr="https://metr75.ru/img/uhod-za-invalidom-1-gruppi-vhodit-v-stazh-v-belarusi.jpg"/>
          <p:cNvPicPr/>
          <p:nvPr/>
        </p:nvPicPr>
        <p:blipFill>
          <a:blip r:embed="rId3" cstate="print"/>
          <a:srcRect r="18785" b="3633"/>
          <a:stretch>
            <a:fillRect/>
          </a:stretch>
        </p:blipFill>
        <p:spPr bwMode="auto">
          <a:xfrm>
            <a:off x="539552" y="1268760"/>
            <a:ext cx="309634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i2.photo.2gis.com/images/geo/41/5770237055030962_63f4.jpg"/>
          <p:cNvPicPr/>
          <p:nvPr/>
        </p:nvPicPr>
        <p:blipFill>
          <a:blip r:embed="rId4" cstate="print"/>
          <a:srcRect l="21005" t="17322" r="19335" b="14096"/>
          <a:stretch>
            <a:fillRect/>
          </a:stretch>
        </p:blipFill>
        <p:spPr bwMode="auto">
          <a:xfrm>
            <a:off x="1403648" y="3140968"/>
            <a:ext cx="417646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https://s.vtambove.ru/localStorage/news/6b/41/10/38/6b411038_resizedScaled_1020to5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4293096"/>
            <a:ext cx="3858783" cy="230425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Региональная программа «Комплексное развитие сельских территорий»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Министерство сельского хозяйства Калужской области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pPr algn="ctr">
              <a:spcBef>
                <a:spcPts val="0"/>
              </a:spcBef>
              <a:buNone/>
            </a:pPr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Обустройство скверов павшим воинам в годы Великой Отечественной войны 1941-1945 г.г.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с.Ивановское и д.Новая Слобода </a:t>
            </a:r>
          </a:p>
          <a:p>
            <a:pPr algn="ctr">
              <a:buNone/>
            </a:pPr>
            <a:r>
              <a:rPr lang="ru-RU" sz="24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Областные деньги 2 млн.руб.</a:t>
            </a:r>
            <a:endParaRPr lang="ru-RU" sz="2400" i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5" name="Picture 1" descr="C:\Users\Admin\Desktop\РВК\памятники\фото\все фото\фото памятников\P90724-162007.jpg"/>
          <p:cNvPicPr>
            <a:picLocks noChangeAspect="1" noChangeArrowheads="1"/>
          </p:cNvPicPr>
          <p:nvPr/>
        </p:nvPicPr>
        <p:blipFill>
          <a:blip r:embed="rId2" cstate="print"/>
          <a:srcRect l="11850" t="8618" r="10586" b="26745"/>
          <a:stretch>
            <a:fillRect/>
          </a:stretch>
        </p:blipFill>
        <p:spPr bwMode="auto">
          <a:xfrm>
            <a:off x="1979712" y="3212976"/>
            <a:ext cx="5170174" cy="323135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Admin\Desktop\Братская могила Н.Слобода (ремонт)\P91202-1329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852936"/>
            <a:ext cx="4320480" cy="324036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476672"/>
            <a:ext cx="8219256" cy="5649491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sz="2200" dirty="0" smtClean="0"/>
              <a:t>	</a:t>
            </a:r>
            <a:r>
              <a:rPr lang="ru-RU" sz="1800" dirty="0" smtClean="0"/>
              <a:t>	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Целью данного проекта являются сохранение в памяти народа бессмертного подвига советского народа над фашизмом, исторического значения Великой Победы для нашей страны и всего человечества в целом, воспитание патриотического отношения к Родине у молодого поколения.</a:t>
            </a: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	В целях реализации проекта необходимо провести следующие работы: </a:t>
            </a:r>
          </a:p>
          <a:p>
            <a:pPr marL="457200" indent="-457200" algn="ctr">
              <a:buNone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Братская могила д. Новая Слобода: </a:t>
            </a:r>
          </a:p>
          <a:p>
            <a:pPr marL="457200" indent="-457200" algn="just">
              <a:buFontTx/>
              <a:buChar char="-"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Ремонт постамента памятника и облицовка его </a:t>
            </a:r>
            <a:r>
              <a:rPr lang="ru-RU" sz="1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керамо-гранитными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плитами, </a:t>
            </a:r>
          </a:p>
          <a:p>
            <a:pPr marL="457200" indent="-457200" algn="just">
              <a:buFontTx/>
              <a:buChar char="-"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Устройство ступеней у памятника и укладка территории братской могилы и мемориальной плиты </a:t>
            </a:r>
          </a:p>
          <a:p>
            <a:pPr marL="457200" indent="-457200" algn="just">
              <a:buNone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Герою Советского Союза </a:t>
            </a:r>
          </a:p>
          <a:p>
            <a:pPr marL="457200" indent="-457200" algn="just">
              <a:buNone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Степанову И.В. </a:t>
            </a:r>
          </a:p>
          <a:p>
            <a:pPr marL="457200" indent="-457200" algn="just">
              <a:buNone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тротуарной плиткой и брусчаткой,</a:t>
            </a:r>
          </a:p>
          <a:p>
            <a:pPr marL="457200" indent="-457200" algn="just">
              <a:buFontTx/>
              <a:buChar char="-"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Установка в сквере фонарных </a:t>
            </a:r>
          </a:p>
          <a:p>
            <a:pPr marL="457200" indent="-457200" algn="just">
              <a:buNone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столбов и грунтовых светильников,</a:t>
            </a:r>
          </a:p>
          <a:p>
            <a:pPr marL="457200" indent="-457200" algn="just">
              <a:buNone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 скамеек и урн,</a:t>
            </a:r>
          </a:p>
          <a:p>
            <a:pPr marL="457200" indent="-457200" algn="just">
              <a:buFontTx/>
              <a:buChar char="-"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Благоустройство близлежащей </a:t>
            </a:r>
          </a:p>
          <a:p>
            <a:pPr marL="457200" indent="-457200" algn="just">
              <a:buNone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территории.</a:t>
            </a:r>
          </a:p>
          <a:p>
            <a:pPr marL="457200" indent="-457200" algn="just">
              <a:buFontTx/>
              <a:buChar char="-"/>
            </a:pPr>
            <a:endParaRPr lang="ru-RU" sz="2200" dirty="0" smtClean="0"/>
          </a:p>
          <a:p>
            <a:pPr algn="just">
              <a:buNone/>
            </a:pPr>
            <a:r>
              <a:rPr lang="ru-RU" sz="2200" dirty="0" smtClean="0"/>
              <a:t>		</a:t>
            </a:r>
            <a:endParaRPr lang="ru-RU" sz="2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C:\Users\Admin\AppData\Local\Temp\Tmp_view\P91202-1332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4392488" cy="3294366"/>
          </a:xfrm>
          <a:prstGeom prst="rect">
            <a:avLst/>
          </a:prstGeom>
          <a:noFill/>
        </p:spPr>
      </p:pic>
      <p:pic>
        <p:nvPicPr>
          <p:cNvPr id="27655" name="Picture 7" descr="C:\Users\Admin\Desktop\Братская могила Н.Слобода (ремонт)\P91202-1331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996952"/>
            <a:ext cx="4091947" cy="3068960"/>
          </a:xfrm>
          <a:prstGeom prst="rect">
            <a:avLst/>
          </a:prstGeom>
          <a:noFill/>
        </p:spPr>
      </p:pic>
      <p:pic>
        <p:nvPicPr>
          <p:cNvPr id="27656" name="Picture 8" descr="C:\Users\Admin\Desktop\Братская могила Н.Слобода (ремонт)\P91202-1329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284984"/>
            <a:ext cx="3995936" cy="2996952"/>
          </a:xfrm>
          <a:prstGeom prst="rect">
            <a:avLst/>
          </a:prstGeom>
          <a:noFill/>
        </p:spPr>
      </p:pic>
      <p:pic>
        <p:nvPicPr>
          <p:cNvPr id="27657" name="Picture 9" descr="C:\Users\Admin\Desktop\Братская могила Н.Слобода (ремонт)\P91202-1330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548680"/>
            <a:ext cx="3635896" cy="2726922"/>
          </a:xfrm>
          <a:prstGeom prst="rect">
            <a:avLst/>
          </a:prstGeom>
          <a:noFill/>
        </p:spPr>
      </p:pic>
      <p:pic>
        <p:nvPicPr>
          <p:cNvPr id="27658" name="Picture 10" descr="C:\Users\Admin\Desktop\Братская могила Н.Слобода (ремонт)\P91202-1331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3861048"/>
            <a:ext cx="3672408" cy="2754306"/>
          </a:xfrm>
          <a:prstGeom prst="rect">
            <a:avLst/>
          </a:prstGeom>
          <a:noFill/>
        </p:spPr>
      </p:pic>
      <p:pic>
        <p:nvPicPr>
          <p:cNvPr id="27660" name="Picture 12" descr="C:\Users\Admin\Desktop\Братская могила Н.Слобода (ремонт)\P91202-13324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3648" y="1628800"/>
            <a:ext cx="4956043" cy="371703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сквера павшим воинам </a:t>
            </a:r>
            <a:b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д. Новая Слобода, д. 62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358" t="6996" r="5253" b="27773"/>
          <a:stretch>
            <a:fillRect/>
          </a:stretch>
        </p:blipFill>
        <p:spPr>
          <a:xfrm>
            <a:off x="899592" y="2060848"/>
            <a:ext cx="7272808" cy="29523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5721499"/>
          </a:xfrm>
        </p:spPr>
        <p:txBody>
          <a:bodyPr>
            <a:normAutofit/>
          </a:bodyPr>
          <a:lstStyle/>
          <a:p>
            <a:pPr marL="457200" indent="-457200"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Братская могила с. Ивановское</a:t>
            </a:r>
          </a:p>
          <a:p>
            <a:pPr marL="457200" indent="-457200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	Ремонт постамента памятника и облицовка его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керамо-гранитными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плитами, </a:t>
            </a:r>
          </a:p>
          <a:p>
            <a:pPr marL="457200" indent="-457200" algn="just">
              <a:buFontTx/>
              <a:buChar char="-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Устройство ступеней у памятника и укладка территории братской могилы тротуарной плиткой и брусчаткой, установка в сквере фонарных столбов и грунтовых светильников, скамеек и урн,</a:t>
            </a:r>
          </a:p>
          <a:p>
            <a:pPr marL="457200" indent="-457200" algn="just">
              <a:buFontTx/>
              <a:buChar char="-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Замена памятных плит на памятнике,</a:t>
            </a:r>
          </a:p>
          <a:p>
            <a:pPr marL="457200" indent="-457200" algn="just">
              <a:buFontTx/>
              <a:buChar char="-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Устройство ограждения братской могилы,</a:t>
            </a:r>
          </a:p>
          <a:p>
            <a:pPr marL="457200" indent="-457200" algn="just">
              <a:buFontTx/>
              <a:buChar char="-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Озеленение территории сквера.</a:t>
            </a:r>
          </a:p>
          <a:p>
            <a:endParaRPr lang="ru-RU" dirty="0"/>
          </a:p>
        </p:txBody>
      </p:sp>
      <p:pic>
        <p:nvPicPr>
          <p:cNvPr id="31746" name="Picture 2" descr="C:\Users\Admin\Desktop\РВК\памятники\фото\все фото\с.Ивановское\P11004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3005572"/>
            <a:ext cx="4536504" cy="340237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476673"/>
            <a:ext cx="7772400" cy="576064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764704"/>
            <a:ext cx="7704856" cy="5616624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Региональная программа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«Формирование комфортной городской среды»</a:t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Министерство ЖКХ и строительства Калужской области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14350" indent="-514350"/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Благоустройство сквера и придомовой территории</a:t>
            </a:r>
          </a:p>
          <a:p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д. № 19,21, 23 ул. Ленина с. </a:t>
            </a:r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Высокиничи</a:t>
            </a:r>
          </a:p>
          <a:p>
            <a:r>
              <a:rPr lang="ru-RU" sz="24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Областные деньги  2,6 млн.руб.</a:t>
            </a:r>
            <a:endParaRPr lang="ru-RU" sz="2400" b="1" i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kherson-news.info/wp-content/uploads/2018/03/5ee6345575b1684fe9aa736c7a04b6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429000"/>
            <a:ext cx="4379640" cy="27372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5" descr="C:\Users\Admin\Desktop\РВК\памятники\фото\все фото\с.Ивановское\P11004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4032448" cy="3024336"/>
          </a:xfrm>
          <a:prstGeom prst="rect">
            <a:avLst/>
          </a:prstGeom>
          <a:noFill/>
        </p:spPr>
      </p:pic>
      <p:pic>
        <p:nvPicPr>
          <p:cNvPr id="30723" name="Picture 3" descr="C:\Users\Admin\Desktop\РВК\памятники\фото\2019\Ивановское\P90724-164327.jpg"/>
          <p:cNvPicPr>
            <a:picLocks noChangeAspect="1" noChangeArrowheads="1"/>
          </p:cNvPicPr>
          <p:nvPr/>
        </p:nvPicPr>
        <p:blipFill>
          <a:blip r:embed="rId3" cstate="print"/>
          <a:srcRect l="18562" t="55962" r="8617" b="12273"/>
          <a:stretch>
            <a:fillRect/>
          </a:stretch>
        </p:blipFill>
        <p:spPr bwMode="auto">
          <a:xfrm>
            <a:off x="2339752" y="836712"/>
            <a:ext cx="5076056" cy="2952328"/>
          </a:xfrm>
          <a:prstGeom prst="rect">
            <a:avLst/>
          </a:prstGeom>
          <a:noFill/>
        </p:spPr>
      </p:pic>
      <p:pic>
        <p:nvPicPr>
          <p:cNvPr id="30722" name="Picture 2" descr="C:\Users\Admin\Desktop\РВК\памятники\фото\2019\Ивановское\P90724-16432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43190" t="58755" r="32482" b="28717"/>
          <a:stretch>
            <a:fillRect/>
          </a:stretch>
        </p:blipFill>
        <p:spPr bwMode="auto">
          <a:xfrm>
            <a:off x="3923928" y="1412776"/>
            <a:ext cx="4824536" cy="3312368"/>
          </a:xfrm>
          <a:prstGeom prst="rect">
            <a:avLst/>
          </a:prstGeom>
          <a:noFill/>
        </p:spPr>
      </p:pic>
      <p:pic>
        <p:nvPicPr>
          <p:cNvPr id="30726" name="Picture 6" descr="C:\Users\Admin\Desktop\РВК\памятники\фото\все фото\с.Ивановское\P11004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988840"/>
            <a:ext cx="5856650" cy="43924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сквера павшим воинам </a:t>
            </a:r>
            <a:b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с.Ивановское, ул. Центральная, д. 23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 l="13943" t="4309" r="9835" b="16690"/>
          <a:stretch>
            <a:fillRect/>
          </a:stretch>
        </p:blipFill>
        <p:spPr>
          <a:xfrm>
            <a:off x="1403648" y="1772816"/>
            <a:ext cx="6264696" cy="42019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57200" indent="-457200"/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Министерство финансов Калужской области</a:t>
            </a:r>
            <a:b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268761"/>
            <a:ext cx="8229600" cy="4608512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28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Придомовая территория многоквартирных</a:t>
            </a:r>
          </a:p>
          <a:p>
            <a:pPr algn="ctr">
              <a:buNone/>
            </a:pPr>
            <a:r>
              <a:rPr lang="ru-RU" sz="28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домов № 1, 2, 3, 4 по ул.Новая д.Новая Слобода</a:t>
            </a:r>
          </a:p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24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Проектно-сметная документация – 2,9 млн.руб., </a:t>
            </a:r>
          </a:p>
          <a:p>
            <a:pPr algn="ctr">
              <a:buNone/>
            </a:pPr>
            <a:r>
              <a:rPr lang="ru-RU" sz="24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Из них областных – 1 млн.руб.</a:t>
            </a:r>
          </a:p>
          <a:p>
            <a:pPr algn="ctr">
              <a:buNone/>
            </a:pPr>
            <a:endParaRPr lang="ru-RU" sz="2400" i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	Участие в данной программе позволит Администрации СП «Село Высокиничи» благоустроить придомовую территорию поселка д. Новая Слобода. Проект предусматривает строительство новых асфальтобетонных дорог и автомобильных парковок у домов № 1, 2, 3 и 4 по ул. Новая д. Новая Слобода.</a:t>
            </a: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 	В настоящее время их качество вызывает вполне обоснованные нарекания со стороны жителей поселка.</a:t>
            </a:r>
            <a:endParaRPr lang="ru-RU" sz="2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ул.Новая д.Новая Слобода\P91202-1323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4149080"/>
            <a:ext cx="3281337" cy="246100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Подъезды к домам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9" descr="C:\Users\Admin\Desktop\ул.Новая д.Новая Слобода\P91202-1326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933056"/>
            <a:ext cx="3456384" cy="2592289"/>
          </a:xfrm>
          <a:prstGeom prst="rect">
            <a:avLst/>
          </a:prstGeom>
          <a:noFill/>
        </p:spPr>
      </p:pic>
      <p:pic>
        <p:nvPicPr>
          <p:cNvPr id="9" name="Picture 10" descr="C:\Users\Admin\Desktop\ул.Новая д.Новая Слобода\P91202-1327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204864"/>
            <a:ext cx="3683901" cy="2762926"/>
          </a:xfrm>
          <a:prstGeom prst="rect">
            <a:avLst/>
          </a:prstGeom>
          <a:noFill/>
        </p:spPr>
      </p:pic>
      <p:pic>
        <p:nvPicPr>
          <p:cNvPr id="4" name="Picture 9" descr="C:\Users\Admin\Desktop\ул.Новая д.Новая Слобода\P91202-132239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340768"/>
            <a:ext cx="2924143" cy="2193107"/>
          </a:xfrm>
          <a:prstGeom prst="rect">
            <a:avLst/>
          </a:prstGeom>
          <a:noFill/>
        </p:spPr>
      </p:pic>
      <p:pic>
        <p:nvPicPr>
          <p:cNvPr id="5" name="Picture 6" descr="C:\Users\Admin\Desktop\ул.Новая д.Новая Слобода\P91202-1321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1052736"/>
            <a:ext cx="3072341" cy="23042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Автомобильные дороги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2775" name="Picture 7" descr="C:\Users\Admin\Desktop\ул.Новая д.Новая Слобода\P91202-1322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24744"/>
            <a:ext cx="3131840" cy="2348880"/>
          </a:xfrm>
          <a:prstGeom prst="rect">
            <a:avLst/>
          </a:prstGeom>
          <a:noFill/>
        </p:spPr>
      </p:pic>
      <p:pic>
        <p:nvPicPr>
          <p:cNvPr id="12" name="Picture 3" descr="C:\Users\Admin\Desktop\ул.Новая д.Новая Слобода\P91202-1324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149080"/>
            <a:ext cx="3323861" cy="2492896"/>
          </a:xfrm>
          <a:prstGeom prst="rect">
            <a:avLst/>
          </a:prstGeom>
          <a:noFill/>
        </p:spPr>
      </p:pic>
      <p:pic>
        <p:nvPicPr>
          <p:cNvPr id="32770" name="Picture 2" descr="C:\Users\Admin\Desktop\ул.Новая д.Новая Слобода\P91202-13203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717032"/>
            <a:ext cx="3377348" cy="2533011"/>
          </a:xfrm>
          <a:prstGeom prst="rect">
            <a:avLst/>
          </a:prstGeom>
          <a:noFill/>
        </p:spPr>
      </p:pic>
      <p:pic>
        <p:nvPicPr>
          <p:cNvPr id="32771" name="Picture 3" descr="C:\Users\Admin\Desktop\ул.Новая д.Новая Слобода\P91202-1320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052736"/>
            <a:ext cx="2843808" cy="2132856"/>
          </a:xfrm>
          <a:prstGeom prst="rect">
            <a:avLst/>
          </a:prstGeom>
          <a:noFill/>
        </p:spPr>
      </p:pic>
      <p:pic>
        <p:nvPicPr>
          <p:cNvPr id="13" name="Picture 8" descr="C:\Users\Admin\Desktop\ул.Новая д.Новая Слобода\P91202-1322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2348880"/>
            <a:ext cx="3203848" cy="240288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Парковки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3797" name="Picture 5" descr="C:\Users\Admin\Desktop\ул.Новая д.Новая Слобода\P91202-1324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1196752"/>
            <a:ext cx="4283968" cy="3212976"/>
          </a:xfrm>
          <a:prstGeom prst="rect">
            <a:avLst/>
          </a:prstGeom>
          <a:noFill/>
        </p:spPr>
      </p:pic>
      <p:pic>
        <p:nvPicPr>
          <p:cNvPr id="33799" name="Picture 7" descr="C:\Users\Admin\Desktop\ул.Новая д.Новая Слобода\P91202-1325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933056"/>
            <a:ext cx="3059832" cy="2294874"/>
          </a:xfrm>
          <a:prstGeom prst="rect">
            <a:avLst/>
          </a:prstGeom>
          <a:noFill/>
        </p:spPr>
      </p:pic>
      <p:pic>
        <p:nvPicPr>
          <p:cNvPr id="33802" name="Picture 10" descr="C:\Users\Admin\Desktop\ул.Новая д.Новая Слобода\P91202-132722.jpg"/>
          <p:cNvPicPr>
            <a:picLocks noChangeAspect="1" noChangeArrowheads="1"/>
          </p:cNvPicPr>
          <p:nvPr/>
        </p:nvPicPr>
        <p:blipFill>
          <a:blip r:embed="rId4" cstate="print"/>
          <a:srcRect l="28718" b="41555"/>
          <a:stretch>
            <a:fillRect/>
          </a:stretch>
        </p:blipFill>
        <p:spPr bwMode="auto">
          <a:xfrm>
            <a:off x="2771800" y="2420888"/>
            <a:ext cx="3395869" cy="2088232"/>
          </a:xfrm>
          <a:prstGeom prst="rect">
            <a:avLst/>
          </a:prstGeom>
          <a:noFill/>
        </p:spPr>
      </p:pic>
      <p:pic>
        <p:nvPicPr>
          <p:cNvPr id="14" name="Picture 5" descr="C:\Users\Admin\Desktop\ул.Новая д.Новая Слобода\P91202-132141.jpg"/>
          <p:cNvPicPr>
            <a:picLocks noChangeAspect="1" noChangeArrowheads="1"/>
          </p:cNvPicPr>
          <p:nvPr/>
        </p:nvPicPr>
        <p:blipFill>
          <a:blip r:embed="rId5" cstate="print"/>
          <a:srcRect r="4492" b="18308"/>
          <a:stretch>
            <a:fillRect/>
          </a:stretch>
        </p:blipFill>
        <p:spPr bwMode="auto">
          <a:xfrm>
            <a:off x="5148064" y="3933056"/>
            <a:ext cx="3816424" cy="2448272"/>
          </a:xfrm>
          <a:prstGeom prst="rect">
            <a:avLst/>
          </a:prstGeom>
          <a:noFill/>
        </p:spPr>
      </p:pic>
      <p:pic>
        <p:nvPicPr>
          <p:cNvPr id="15" name="Picture 4" descr="C:\Users\Admin\Desktop\ул.Новая д.Новая Слобода\P91202-1321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836712"/>
            <a:ext cx="3035829" cy="227687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00811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Состояние входов в подъезды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5842" name="Picture 2" descr="C:\Users\Admin\Desktop\ул.Новая д.Новая Слобода\P91202-1321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980728"/>
            <a:ext cx="3024336" cy="2268252"/>
          </a:xfrm>
          <a:prstGeom prst="rect">
            <a:avLst/>
          </a:prstGeom>
          <a:noFill/>
        </p:spPr>
      </p:pic>
      <p:pic>
        <p:nvPicPr>
          <p:cNvPr id="35843" name="Picture 3" descr="C:\Users\Admin\Desktop\ул.Новая д.Новая Слобода\P91202-132557.jpg"/>
          <p:cNvPicPr>
            <a:picLocks noChangeAspect="1" noChangeArrowheads="1"/>
          </p:cNvPicPr>
          <p:nvPr/>
        </p:nvPicPr>
        <p:blipFill>
          <a:blip r:embed="rId3" cstate="print"/>
          <a:srcRect l="18223" t="5207" r="17997" b="35786"/>
          <a:stretch>
            <a:fillRect/>
          </a:stretch>
        </p:blipFill>
        <p:spPr bwMode="auto">
          <a:xfrm>
            <a:off x="179512" y="4365104"/>
            <a:ext cx="3113287" cy="2160240"/>
          </a:xfrm>
          <a:prstGeom prst="rect">
            <a:avLst/>
          </a:prstGeom>
          <a:noFill/>
        </p:spPr>
      </p:pic>
      <p:pic>
        <p:nvPicPr>
          <p:cNvPr id="35844" name="Picture 4" descr="C:\Users\Admin\Desktop\ул.Новая д.Новая Слобода\P91202-132454.jpg"/>
          <p:cNvPicPr>
            <a:picLocks noChangeAspect="1" noChangeArrowheads="1"/>
          </p:cNvPicPr>
          <p:nvPr/>
        </p:nvPicPr>
        <p:blipFill>
          <a:blip r:embed="rId4" cstate="print"/>
          <a:srcRect l="26669" b="29633"/>
          <a:stretch>
            <a:fillRect/>
          </a:stretch>
        </p:blipFill>
        <p:spPr bwMode="auto">
          <a:xfrm>
            <a:off x="4860032" y="4077072"/>
            <a:ext cx="3101668" cy="2232248"/>
          </a:xfrm>
          <a:prstGeom prst="rect">
            <a:avLst/>
          </a:prstGeom>
          <a:noFill/>
        </p:spPr>
      </p:pic>
      <p:pic>
        <p:nvPicPr>
          <p:cNvPr id="5" name="Picture 8" descr="C:\Users\Admin\Desktop\ул.Новая д.Новая Слобода\P91202-1325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2636912"/>
            <a:ext cx="2808312" cy="2106234"/>
          </a:xfrm>
          <a:prstGeom prst="rect">
            <a:avLst/>
          </a:prstGeom>
          <a:noFill/>
        </p:spPr>
      </p:pic>
      <p:pic>
        <p:nvPicPr>
          <p:cNvPr id="4" name="Picture 6" descr="C:\Users\Admin\Desktop\ул.Новая д.Новая Слобода\P91202-132440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2060848"/>
            <a:ext cx="2753278" cy="206495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благоустройства придомовой территории </a:t>
            </a:r>
            <a:b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ул. Новая д. Новая Слобода 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C:\Users\Admin\Desktop\Придомовая территория д.Новая слобода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6448" y="1600200"/>
            <a:ext cx="6391104" cy="45259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/>
          </a:bodyPr>
          <a:lstStyle/>
          <a:p>
            <a:pPr marL="457200" indent="-457200" algn="ctr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Местный бюджет</a:t>
            </a:r>
            <a:endParaRPr lang="ru-RU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>
              <a:buNone/>
            </a:pPr>
            <a:r>
              <a:rPr lang="ru-RU" sz="2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4.1. Дорога на кладбище с. </a:t>
            </a:r>
            <a:r>
              <a:rPr lang="ru-RU" sz="2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Высокиничи, </a:t>
            </a:r>
          </a:p>
          <a:p>
            <a:pPr marL="514350" indent="-514350" algn="ctr">
              <a:buNone/>
            </a:pPr>
            <a:r>
              <a:rPr lang="ru-RU" sz="2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ротяженность 1 км.</a:t>
            </a:r>
          </a:p>
          <a:p>
            <a:pPr marL="514350" indent="-514350" algn="ctr">
              <a:buNone/>
            </a:pPr>
            <a:r>
              <a:rPr lang="ru-RU" sz="20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Сметы готовятся.</a:t>
            </a:r>
            <a:endParaRPr lang="ru-RU" sz="20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None/>
            </a:pPr>
            <a:r>
              <a:rPr lang="ru-RU" sz="28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Данная дорога имеет приоритетное значение на реализацию проектов администрации сельского поселения в 2020 году в связи с тем, что является единственным подъездом для личного автотранспорта на кладбище и к основной общеобразовательной школе с. </a:t>
            </a:r>
            <a:r>
              <a:rPr lang="ru-RU" sz="2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Высокиничи.</a:t>
            </a:r>
            <a:endParaRPr lang="ru-RU" sz="20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None/>
            </a:pPr>
            <a:r>
              <a:rPr lang="ru-RU" sz="22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514350" indent="-514350" algn="ctr">
              <a:buNone/>
            </a:pPr>
            <a:endParaRPr lang="ru-RU" sz="28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>
              <a:buNone/>
            </a:pPr>
            <a:endParaRPr lang="ru-RU" sz="28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36866" name="Picture 2" descr="C:\Users\Admin\Desktop\IMG-20191203-WA0001.jpg"/>
          <p:cNvPicPr>
            <a:picLocks noChangeAspect="1" noChangeArrowheads="1"/>
          </p:cNvPicPr>
          <p:nvPr/>
        </p:nvPicPr>
        <p:blipFill>
          <a:blip r:embed="rId2" cstate="print"/>
          <a:srcRect b="26238"/>
          <a:stretch>
            <a:fillRect/>
          </a:stretch>
        </p:blipFill>
        <p:spPr bwMode="auto">
          <a:xfrm>
            <a:off x="1691680" y="3933056"/>
            <a:ext cx="3340836" cy="2565285"/>
          </a:xfrm>
          <a:prstGeom prst="rect">
            <a:avLst/>
          </a:prstGeom>
          <a:noFill/>
        </p:spPr>
      </p:pic>
      <p:pic>
        <p:nvPicPr>
          <p:cNvPr id="36867" name="Picture 3" descr="C:\Users\Admin\Desktop\IMG-20191203-WA0002.jpg"/>
          <p:cNvPicPr>
            <a:picLocks noChangeAspect="1" noChangeArrowheads="1"/>
          </p:cNvPicPr>
          <p:nvPr/>
        </p:nvPicPr>
        <p:blipFill>
          <a:blip r:embed="rId3" cstate="print"/>
          <a:srcRect b="8280"/>
          <a:stretch>
            <a:fillRect/>
          </a:stretch>
        </p:blipFill>
        <p:spPr bwMode="auto">
          <a:xfrm>
            <a:off x="6084168" y="3717032"/>
            <a:ext cx="2145613" cy="26239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 marL="514350" indent="-514350" algn="ctr">
              <a:buNone/>
            </a:pPr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4.2.Уличное освещение </a:t>
            </a:r>
          </a:p>
          <a:p>
            <a:pPr marL="514350" indent="-514350" algn="ctr">
              <a:buNone/>
            </a:pPr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с. Высокиничи и д. Новая </a:t>
            </a:r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Слобода</a:t>
            </a:r>
            <a:endParaRPr lang="ru-RU" sz="24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None/>
            </a:pPr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2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 сегодняшний день разработана проектно-сметная документация на проведение работ по замене  пришедшего в негодность и установке нового оборудования (электрических проводов, столбов, ламп, светильников) с. Высокиничи( ул. </a:t>
            </a:r>
            <a:r>
              <a:rPr lang="ru-RU" sz="21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Химушина</a:t>
            </a:r>
            <a:r>
              <a:rPr lang="ru-RU" sz="2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пер.Энтузиастов) и д. Новая Слобода (кроме ул. Новая)</a:t>
            </a:r>
            <a:endParaRPr lang="ru-RU" sz="21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30722" name="Picture 2" descr="C:\Users\Admin\Desktop\P91203-165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005064"/>
            <a:ext cx="3168352" cy="2376264"/>
          </a:xfrm>
          <a:prstGeom prst="rect">
            <a:avLst/>
          </a:prstGeom>
          <a:noFill/>
        </p:spPr>
      </p:pic>
      <p:pic>
        <p:nvPicPr>
          <p:cNvPr id="30723" name="Picture 3" descr="C:\Users\Admin\Desktop\P91203-1648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573016"/>
            <a:ext cx="3168352" cy="237626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	Участие в данной программе позволит Администрации СП «Село Высокиничи» благоустроить общественную территорию общей площадью 3600 кв.метров, расположенную между жилыми домами № 17, 19, 21 и 23 по ул. Ленина с. Высокиничи и их хозяйственными постройками.</a:t>
            </a:r>
          </a:p>
          <a:p>
            <a:endParaRPr lang="ru-RU" dirty="0"/>
          </a:p>
        </p:txBody>
      </p:sp>
      <p:pic>
        <p:nvPicPr>
          <p:cNvPr id="4" name="Содержимое 3"/>
          <p:cNvPicPr>
            <a:picLocks/>
          </p:cNvPicPr>
          <p:nvPr/>
        </p:nvPicPr>
        <p:blipFill rotWithShape="1">
          <a:blip r:embed="rId2" cstate="print"/>
          <a:srcRect l="5570" t="12114" r="14445" b="6007"/>
          <a:stretch/>
        </p:blipFill>
        <p:spPr bwMode="auto">
          <a:xfrm>
            <a:off x="2699792" y="1988840"/>
            <a:ext cx="5814620" cy="42484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6" name="Прямоугольник 5"/>
          <p:cNvSpPr/>
          <p:nvPr/>
        </p:nvSpPr>
        <p:spPr>
          <a:xfrm rot="480012">
            <a:off x="3978441" y="2779329"/>
            <a:ext cx="787289" cy="1273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5649491"/>
          </a:xfrm>
        </p:spPr>
        <p:txBody>
          <a:bodyPr/>
          <a:lstStyle/>
          <a:p>
            <a:pPr marL="514350" indent="-514350" algn="ctr">
              <a:buNone/>
            </a:pPr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4.3.Обустройство санитарного узла </a:t>
            </a:r>
          </a:p>
          <a:p>
            <a:pPr marL="514350" indent="-514350" algn="ctr">
              <a:buNone/>
            </a:pPr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фойе ДК д. Новая </a:t>
            </a:r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Слобода</a:t>
            </a:r>
          </a:p>
          <a:p>
            <a:pPr marL="514350" indent="-514350" algn="ctr">
              <a:buNone/>
            </a:pPr>
            <a:r>
              <a:rPr lang="ru-RU" sz="23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ПДС готова, сумма- 280 тыс.руб.</a:t>
            </a:r>
            <a:endParaRPr lang="ru-RU" sz="2300" b="1" i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None/>
            </a:pPr>
            <a:r>
              <a:rPr lang="ru-RU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2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Численность занимающихся в художественных коллективах Дома Культуры д. Новая Слобода ребят составляет 45 человек. Отсутствие благоустроенного санузла в здании является существенной проблемой для проведения репетиций и культурно-массовых мероприятий при населении поселка322 человека.</a:t>
            </a:r>
          </a:p>
          <a:p>
            <a:endParaRPr lang="ru-RU" dirty="0"/>
          </a:p>
        </p:txBody>
      </p:sp>
      <p:pic>
        <p:nvPicPr>
          <p:cNvPr id="37890" name="Picture 2" descr="C:\Users\Admin\Desktop\Большая папка\СДК Овчинино\овч.клуб.jpg"/>
          <p:cNvPicPr>
            <a:picLocks noChangeAspect="1" noChangeArrowheads="1"/>
          </p:cNvPicPr>
          <p:nvPr/>
        </p:nvPicPr>
        <p:blipFill>
          <a:blip r:embed="rId2" cstate="print"/>
          <a:srcRect l="11765" b="23810"/>
          <a:stretch>
            <a:fillRect/>
          </a:stretch>
        </p:blipFill>
        <p:spPr bwMode="auto">
          <a:xfrm>
            <a:off x="467544" y="3861048"/>
            <a:ext cx="3240360" cy="2098519"/>
          </a:xfrm>
          <a:prstGeom prst="rect">
            <a:avLst/>
          </a:prstGeom>
          <a:noFill/>
        </p:spPr>
      </p:pic>
      <p:pic>
        <p:nvPicPr>
          <p:cNvPr id="37892" name="Picture 4" descr="C:\Users\Admin\Desktop\Большая папка\СДК Овчинино\овч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1884" y="4653136"/>
            <a:ext cx="3072342" cy="1728192"/>
          </a:xfrm>
          <a:prstGeom prst="rect">
            <a:avLst/>
          </a:prstGeom>
          <a:noFill/>
        </p:spPr>
      </p:pic>
      <p:pic>
        <p:nvPicPr>
          <p:cNvPr id="37891" name="Picture 3" descr="C:\Users\Admin\Desktop\Большая папка\СДК Овчинино\овч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3789040"/>
            <a:ext cx="2304256" cy="172819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656184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В ходе реализации проекта в 2020 году планируется строительство пешеходных асфальтированных дорожек и центральной группы сквера, включающей в себя вымощенную брусчаткой зону отдыха, с установкой скамеек, урн и фонарей освещения, а так же озеленение территории.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780929"/>
            <a:ext cx="3456384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https://www.ridus.ru/_ah/img/9RwRaN5AOWzRd8y9D6avaQ"/>
          <p:cNvPicPr>
            <a:picLocks noChangeAspect="1" noChangeArrowheads="1"/>
          </p:cNvPicPr>
          <p:nvPr/>
        </p:nvPicPr>
        <p:blipFill>
          <a:blip r:embed="rId3" cstate="print"/>
          <a:srcRect l="1259" t="13571" r="37045" b="6698"/>
          <a:stretch>
            <a:fillRect/>
          </a:stretch>
        </p:blipFill>
        <p:spPr bwMode="auto">
          <a:xfrm>
            <a:off x="755576" y="2060848"/>
            <a:ext cx="3960440" cy="379878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Кроме этого, будет построена новая пешеходная дорожка до пешеходного перехода к детскому саду «Рябинка» с. Высокиничи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C:\Users\Admin\Desktop\гор.среда сквер\общественная Ленина.pn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556792"/>
            <a:ext cx="642532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Имеющаяся пешеходная дорожка от дома № 23 ул. Ленина с.Высокиничи</a:t>
            </a:r>
            <a:endParaRPr lang="ru-RU" sz="24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Admin\Desktop\гор.среда сквер\Фото общественная территория на 2020\20191127_1517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284984"/>
            <a:ext cx="3312622" cy="2485505"/>
          </a:xfrm>
          <a:prstGeom prst="rect">
            <a:avLst/>
          </a:prstGeom>
          <a:noFill/>
        </p:spPr>
      </p:pic>
      <p:pic>
        <p:nvPicPr>
          <p:cNvPr id="5" name="Picture 3" descr="C:\Users\Admin\Desktop\гор.среда сквер\Фото общественная территория на 2020\20191127_1519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988840"/>
            <a:ext cx="3419872" cy="256490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Придомовая территория д. № 21 ул.Ленина с.Высокиничи</a:t>
            </a:r>
            <a:endParaRPr lang="ru-RU" sz="24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\Desktop\гор.среда сквер\Фото общественная территория на 2020\20191127_1521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916832"/>
            <a:ext cx="3648405" cy="2736304"/>
          </a:xfrm>
          <a:prstGeom prst="rect">
            <a:avLst/>
          </a:prstGeom>
          <a:noFill/>
        </p:spPr>
      </p:pic>
      <p:pic>
        <p:nvPicPr>
          <p:cNvPr id="5" name="Picture 5" descr="C:\Users\Admin\Desktop\гор.среда сквер\Фото общественная территория на 2020\20191127_1518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852936"/>
            <a:ext cx="4320480" cy="288032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Участок дороги от хозяйственных построек до д. № 15 ул.Ленина с. Высокиничи</a:t>
            </a:r>
            <a:endParaRPr lang="ru-RU" sz="24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" descr="C:\Users\Admin\Desktop\Фото общественная территория на 2020\20191127_151658.jpg"/>
          <p:cNvPicPr>
            <a:picLocks noChangeAspect="1" noChangeArrowheads="1"/>
          </p:cNvPicPr>
          <p:nvPr/>
        </p:nvPicPr>
        <p:blipFill>
          <a:blip r:embed="rId2" cstate="print"/>
          <a:srcRect l="19728" r="-286" b="21087"/>
          <a:stretch>
            <a:fillRect/>
          </a:stretch>
        </p:blipFill>
        <p:spPr bwMode="auto">
          <a:xfrm>
            <a:off x="683568" y="2204864"/>
            <a:ext cx="3960440" cy="2909711"/>
          </a:xfrm>
          <a:prstGeom prst="rect">
            <a:avLst/>
          </a:prstGeom>
          <a:noFill/>
        </p:spPr>
      </p:pic>
      <p:pic>
        <p:nvPicPr>
          <p:cNvPr id="8" name="Picture 2" descr="C:\Users\Admin\Desktop\гор.среда сквер\Фото общественная территория на 2020\20191127_15164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996952"/>
            <a:ext cx="3552395" cy="266429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Тропинка к пешеходному переходу к ДДУ «Рябинка» с.Высокиничи</a:t>
            </a:r>
            <a:endParaRPr lang="ru-RU" sz="24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Admin\Desktop\гор.среда сквер\Фото общественная территория на 2020\20191127_151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412776"/>
            <a:ext cx="3491880" cy="2618910"/>
          </a:xfrm>
          <a:prstGeom prst="rect">
            <a:avLst/>
          </a:prstGeom>
          <a:noFill/>
        </p:spPr>
      </p:pic>
      <p:pic>
        <p:nvPicPr>
          <p:cNvPr id="3073" name="Picture 1" descr="C:\Users\Admin\Desktop\Фото общественная территория на 2020\20191127_151503.jpg"/>
          <p:cNvPicPr>
            <a:picLocks noChangeAspect="1" noChangeArrowheads="1"/>
          </p:cNvPicPr>
          <p:nvPr/>
        </p:nvPicPr>
        <p:blipFill>
          <a:blip r:embed="rId3" cstate="print"/>
          <a:srcRect b="9302"/>
          <a:stretch>
            <a:fillRect/>
          </a:stretch>
        </p:blipFill>
        <p:spPr bwMode="auto">
          <a:xfrm>
            <a:off x="683568" y="2780928"/>
            <a:ext cx="4139952" cy="28083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1066</TotalTime>
  <Words>184</Words>
  <Application>Microsoft Office PowerPoint</Application>
  <PresentationFormat>Экран (4:3)</PresentationFormat>
  <Paragraphs>73</Paragraphs>
  <Slides>30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33" baseType="lpstr">
      <vt:lpstr>Тема Office</vt:lpstr>
      <vt:lpstr>Документ</vt:lpstr>
      <vt:lpstr>Документ Microsoft Office Word</vt:lpstr>
      <vt:lpstr>Информация по комплексному развитию территории Муниципального образования  сельского поселения «Село Высокиничи»</vt:lpstr>
      <vt:lpstr>    </vt:lpstr>
      <vt:lpstr>Слайд 3</vt:lpstr>
      <vt:lpstr>        В ходе реализации проекта в 2020 году планируется строительство пешеходных асфальтированных дорожек и центральной группы сквера, включающей в себя вымощенную брусчаткой зону отдыха, с установкой скамеек, урн и фонарей освещения, а так же озеленение территории.       </vt:lpstr>
      <vt:lpstr>  Кроме этого, будет построена новая пешеходная дорожка до пешеходного перехода к детскому саду «Рябинка» с. Высокиничи </vt:lpstr>
      <vt:lpstr>Имеющаяся пешеходная дорожка от дома № 23 ул. Ленина с.Высокиничи</vt:lpstr>
      <vt:lpstr>Придомовая территория д. № 21 ул.Ленина с.Высокиничи</vt:lpstr>
      <vt:lpstr>Участок дороги от хозяйственных построек до д. № 15 ул.Ленина с. Высокиничи</vt:lpstr>
      <vt:lpstr>Тропинка к пешеходному переходу к ДДУ «Рябинка» с.Высокиничи</vt:lpstr>
      <vt:lpstr> Реконструкция имеющейся пешеходный зоны и планируемых новых тротуаров позволит значительно облегчить путь школьникам, родителям с детьми и другим жителям поселка  к детскому саду и социально-значимым общественным учреждениям и организациям, особенно в период межсезонья и зимой, и обеспечит безопасность их движения, т.к. не будет проходить в непосредственной близости  с автомобильной дорогой.</vt:lpstr>
      <vt:lpstr> На 2020 год так же запланировано благоустройство придомовой территории д. № 19, 21 и 23 ул. Ленина, включающее в себя асфальтирование дорог, строительство автостоянок, уличное освещение, установку лавочек и урн у подъездов домов.</vt:lpstr>
      <vt:lpstr> Детские площадки этих домов предполагается разместить единой группой вокруг проектируемого сквера, что позволит значительно разнообразить ассортимент детского игрового оборудования и придать законченный вид зоне отдыха для жителей близлежащих домов поселка. </vt:lpstr>
      <vt:lpstr>Этапы благоустройства </vt:lpstr>
      <vt:lpstr>Данный объект имеет большое социальное и эстетическое значение для жителей близлежащих домов всех возрастных групп.</vt:lpstr>
      <vt:lpstr>  2. Региональная программа «Комплексное развитие сельских территорий» Министерство сельского хозяйства Калужской области </vt:lpstr>
      <vt:lpstr>Слайд 16</vt:lpstr>
      <vt:lpstr>Слайд 17</vt:lpstr>
      <vt:lpstr>Проект сквера павшим воинам  в д. Новая Слобода, д. 62</vt:lpstr>
      <vt:lpstr>Слайд 19</vt:lpstr>
      <vt:lpstr>Слайд 20</vt:lpstr>
      <vt:lpstr>Проект сквера павшим воинам  в с.Ивановское, ул. Центральная, д. 23</vt:lpstr>
      <vt:lpstr>  3. Министерство финансов Калужской области  </vt:lpstr>
      <vt:lpstr>Подъезды к домам</vt:lpstr>
      <vt:lpstr>Автомобильные дороги</vt:lpstr>
      <vt:lpstr>Парковки</vt:lpstr>
      <vt:lpstr>Состояние входов в подъезды</vt:lpstr>
      <vt:lpstr>Проект благоустройства придомовой территории  ул. Новая д. Новая Слобода 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КОМФОРТНАЯ ГОРОДСКАЯ СРЕДА</dc:title>
  <dc:creator>Admin</dc:creator>
  <cp:lastModifiedBy>Admin</cp:lastModifiedBy>
  <cp:revision>81</cp:revision>
  <dcterms:created xsi:type="dcterms:W3CDTF">2019-11-29T11:25:02Z</dcterms:created>
  <dcterms:modified xsi:type="dcterms:W3CDTF">2019-12-04T05:59:29Z</dcterms:modified>
</cp:coreProperties>
</file>